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75" r:id="rId5"/>
    <p:sldId id="277" r:id="rId6"/>
    <p:sldId id="267" r:id="rId7"/>
    <p:sldId id="273" r:id="rId8"/>
    <p:sldId id="276" r:id="rId9"/>
    <p:sldId id="278" r:id="rId10"/>
    <p:sldId id="279" r:id="rId11"/>
    <p:sldId id="281" r:id="rId12"/>
    <p:sldId id="271" r:id="rId13"/>
    <p:sldId id="264" r:id="rId14"/>
    <p:sldId id="265" r:id="rId15"/>
    <p:sldId id="284" r:id="rId16"/>
    <p:sldId id="283" r:id="rId17"/>
  </p:sldIdLst>
  <p:sldSz cx="17551400" cy="9867900"/>
  <p:notesSz cx="6858000" cy="9144000"/>
  <p:embeddedFontLst>
    <p:embeddedFont>
      <p:font typeface="NanumGothic" panose="020D0604000000000000" pitchFamily="34" charset="-127"/>
      <p:regular r:id="rId19"/>
      <p:bold r:id="rId20"/>
    </p:embeddedFont>
    <p:embeddedFont>
      <p:font typeface="맑은 고딕" panose="020B0503020000020004" pitchFamily="34" charset="-127"/>
      <p:regular r:id="rId21"/>
      <p:bold r:id="rId22"/>
    </p:embeddedFont>
    <p:embeddedFont>
      <p:font typeface="맑은 고딕" panose="020B0503020000020004" pitchFamily="34" charset="-127"/>
      <p:regular r:id="rId21"/>
      <p:bold r:id="rId22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34"/>
    <a:srgbClr val="0070C0"/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5"/>
    <p:restoredTop sz="94719"/>
  </p:normalViewPr>
  <p:slideViewPr>
    <p:cSldViewPr snapToGrid="0">
      <p:cViewPr varScale="1">
        <p:scale>
          <a:sx n="103" d="100"/>
          <a:sy n="103" d="100"/>
        </p:scale>
        <p:origin x="864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62701834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2732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BFB38-6759-BF4E-95B6-BDD478BC7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523A6A2-E567-814D-ECF2-F5E302A9DD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C903668-9753-20C9-3023-0E96F6CC6D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9660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3543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520DA-DB2B-4193-4FE1-94208DC6C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5B286C3-9C14-CA8B-8371-BD54DB61DA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B649CB4-7230-8985-0C0C-DB08B867F6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7078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제목 텍스트"/>
          <p:cNvSpPr txBox="1">
            <a:spLocks noGrp="1"/>
          </p:cNvSpPr>
          <p:nvPr>
            <p:ph type="title"/>
          </p:nvPr>
        </p:nvSpPr>
        <p:spPr>
          <a:xfrm>
            <a:off x="2629662" y="1107854"/>
            <a:ext cx="14041121" cy="24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t>제목 텍스트</a:t>
            </a:r>
          </a:p>
        </p:txBody>
      </p:sp>
      <p:sp>
        <p:nvSpPr>
          <p:cNvPr id="4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9796484" y="3508586"/>
            <a:ext cx="6874299" cy="6359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319881" y="9021930"/>
            <a:ext cx="258623" cy="248304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Box 7"/>
          <p:cNvSpPr txBox="1"/>
          <p:nvPr/>
        </p:nvSpPr>
        <p:spPr>
          <a:xfrm>
            <a:off x="1354881" y="1499017"/>
            <a:ext cx="586963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LG </a:t>
            </a:r>
            <a:r>
              <a:rPr dirty="0" err="1"/>
              <a:t>부트캠프</a:t>
            </a:r>
            <a:r>
              <a:rPr dirty="0"/>
              <a:t> 8기 </a:t>
            </a:r>
            <a:r>
              <a:rPr dirty="0" err="1"/>
              <a:t>프로젝트</a:t>
            </a:r>
            <a:r>
              <a:rPr lang="en-US" dirty="0"/>
              <a:t> </a:t>
            </a:r>
            <a:r>
              <a:rPr lang="en-US" dirty="0" err="1"/>
              <a:t>C</a:t>
            </a:r>
            <a:r>
              <a:rPr dirty="0" err="1"/>
              <a:t>반</a:t>
            </a:r>
            <a:r>
              <a:rPr lang="en-US" dirty="0"/>
              <a:t> 1</a:t>
            </a:r>
            <a:r>
              <a:rPr lang="ko-KR" altLang="en-US" dirty="0"/>
              <a:t>팀</a:t>
            </a:r>
            <a:endParaRPr dirty="0"/>
          </a:p>
        </p:txBody>
      </p:sp>
      <p:sp>
        <p:nvSpPr>
          <p:cNvPr id="23" name="TextBox 9"/>
          <p:cNvSpPr txBox="1"/>
          <p:nvPr/>
        </p:nvSpPr>
        <p:spPr>
          <a:xfrm>
            <a:off x="1234960" y="5410268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sz="5400" b="1" dirty="0">
                <a:solidFill>
                  <a:schemeClr val="bg1"/>
                </a:solidFill>
              </a:rPr>
              <a:t>Signal</a:t>
            </a:r>
            <a:r>
              <a:rPr lang="en" altLang="ko-KR" sz="5400" b="1" dirty="0">
                <a:solidFill>
                  <a:schemeClr val="bg1"/>
                </a:solidFill>
              </a:rPr>
              <a:t> EQ &amp; Analyzer</a:t>
            </a:r>
          </a:p>
        </p:txBody>
      </p:sp>
      <p:sp>
        <p:nvSpPr>
          <p:cNvPr id="24" name="TextBox 10"/>
          <p:cNvSpPr txBox="1"/>
          <p:nvPr/>
        </p:nvSpPr>
        <p:spPr>
          <a:xfrm>
            <a:off x="10786192" y="7827364"/>
            <a:ext cx="5869629" cy="1374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/>
              <a:t>RTOS</a:t>
            </a:r>
            <a:r>
              <a:rPr lang="en-US" dirty="0"/>
              <a:t>, Sw2Pjt</a:t>
            </a:r>
            <a:endParaRPr dirty="0"/>
          </a:p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endParaRPr dirty="0"/>
          </a:p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 err="1"/>
              <a:t>최준하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장다운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이승종</a:t>
            </a:r>
            <a:endParaRPr dirty="0"/>
          </a:p>
        </p:txBody>
      </p:sp>
      <p:sp>
        <p:nvSpPr>
          <p:cNvPr id="25" name="TextBox 11"/>
          <p:cNvSpPr txBox="1"/>
          <p:nvPr/>
        </p:nvSpPr>
        <p:spPr>
          <a:xfrm>
            <a:off x="1294920" y="4588834"/>
            <a:ext cx="14099231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6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프로젝트 결과보고서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27987-C664-7379-0C42-6DB44A367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B4DF60EC-510F-0CB0-61ED-767783C245E2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84364630-C711-22E9-EC41-3582756CA8F9}"/>
              </a:ext>
            </a:extLst>
          </p:cNvPr>
          <p:cNvSpPr/>
          <p:nvPr/>
        </p:nvSpPr>
        <p:spPr>
          <a:xfrm>
            <a:off x="599637" y="1459729"/>
            <a:ext cx="7716106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 - DSP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5056D5E-9FA9-4656-13E2-D7CB66342C52}"/>
              </a:ext>
            </a:extLst>
          </p:cNvPr>
          <p:cNvGrpSpPr/>
          <p:nvPr/>
        </p:nvGrpSpPr>
        <p:grpSpPr>
          <a:xfrm>
            <a:off x="1927832" y="2870514"/>
            <a:ext cx="3852082" cy="3553658"/>
            <a:chOff x="4800600" y="2114551"/>
            <a:chExt cx="2944901" cy="271675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CC4B866-D905-29E2-3250-EAC639D5A086}"/>
                </a:ext>
              </a:extLst>
            </p:cNvPr>
            <p:cNvSpPr/>
            <p:nvPr/>
          </p:nvSpPr>
          <p:spPr>
            <a:xfrm>
              <a:off x="4821468" y="4612944"/>
              <a:ext cx="2924033" cy="218364"/>
            </a:xfrm>
            <a:prstGeom prst="rect">
              <a:avLst/>
            </a:prstGeom>
            <a:solidFill>
              <a:srgbClr val="FFFFFF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pic>
          <p:nvPicPr>
            <p:cNvPr id="2052" name="Picture 4" descr="팟캐스트 라디오 아이콘 그림 세트입니다. 방송 타워, 무선 주파수 및 헤드폰이 있는 마이크. 팟캐스트 마이크, 표지판 또는 로고 템플릿. 공기 기호에. 벡터 일러스트">
              <a:extLst>
                <a:ext uri="{FF2B5EF4-FFF2-40B4-BE49-F238E27FC236}">
                  <a16:creationId xmlns:a16="http://schemas.microsoft.com/office/drawing/2014/main" id="{43F7CE2A-D402-62E7-C74A-57030F63547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221" b="53998"/>
            <a:stretch/>
          </p:blipFill>
          <p:spPr bwMode="auto">
            <a:xfrm>
              <a:off x="4800600" y="2114551"/>
              <a:ext cx="2924033" cy="259392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96C34E0B-3016-750B-7D1A-CDE24A77355F}"/>
              </a:ext>
            </a:extLst>
          </p:cNvPr>
          <p:cNvCxnSpPr>
            <a:cxnSpLocks/>
          </p:cNvCxnSpPr>
          <p:nvPr/>
        </p:nvCxnSpPr>
        <p:spPr>
          <a:xfrm>
            <a:off x="1951630" y="7451674"/>
            <a:ext cx="0" cy="1200325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C5EA193-C496-905C-AEC3-56863078AE6A}"/>
              </a:ext>
            </a:extLst>
          </p:cNvPr>
          <p:cNvSpPr txBox="1"/>
          <p:nvPr/>
        </p:nvSpPr>
        <p:spPr>
          <a:xfrm>
            <a:off x="2169992" y="7451674"/>
            <a:ext cx="9292744" cy="1200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IIR (</a:t>
            </a:r>
            <a:r>
              <a:rPr lang="en-US" altLang="ko-KR" sz="2400" b="1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ButterWorth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4th)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FIR (Hanning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Window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32th)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04EDF8-8C3B-82F5-CCDB-960A36AE291B}"/>
              </a:ext>
            </a:extLst>
          </p:cNvPr>
          <p:cNvSpPr txBox="1"/>
          <p:nvPr/>
        </p:nvSpPr>
        <p:spPr>
          <a:xfrm>
            <a:off x="3080873" y="6595982"/>
            <a:ext cx="1600309" cy="578877"/>
          </a:xfrm>
          <a:prstGeom prst="round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8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필터선별</a:t>
            </a: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D3ABD660-F1BE-3FE2-5442-0115E9471756}"/>
              </a:ext>
            </a:extLst>
          </p:cNvPr>
          <p:cNvSpPr/>
          <p:nvPr/>
        </p:nvSpPr>
        <p:spPr>
          <a:xfrm>
            <a:off x="6816364" y="2460992"/>
            <a:ext cx="9905133" cy="6660000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C041BC-CEB4-2CB4-952D-22B283BAD12F}"/>
              </a:ext>
            </a:extLst>
          </p:cNvPr>
          <p:cNvSpPr txBox="1"/>
          <p:nvPr/>
        </p:nvSpPr>
        <p:spPr>
          <a:xfrm>
            <a:off x="9926036" y="2574005"/>
            <a:ext cx="3750519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8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 Kernel Design</a:t>
            </a:r>
            <a:endParaRPr kumimoji="0" lang="ko-KR" alt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BD57C77-6722-CE44-E865-729CB314E8BB}"/>
              </a:ext>
            </a:extLst>
          </p:cNvPr>
          <p:cNvGrpSpPr/>
          <p:nvPr/>
        </p:nvGrpSpPr>
        <p:grpSpPr>
          <a:xfrm>
            <a:off x="8315743" y="3432311"/>
            <a:ext cx="6906373" cy="616627"/>
            <a:chOff x="4600948" y="5372643"/>
            <a:chExt cx="2540001" cy="2540001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4EF491B1-0A9F-03E2-765B-2CC591E5FDDA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18B6649-A1F4-ED5D-B05D-41263791D82D}"/>
                </a:ext>
              </a:extLst>
            </p:cNvPr>
            <p:cNvSpPr txBox="1"/>
            <p:nvPr/>
          </p:nvSpPr>
          <p:spPr>
            <a:xfrm>
              <a:off x="4720690" y="5438249"/>
              <a:ext cx="2279362" cy="2408780"/>
            </a:xfrm>
            <a:prstGeom prst="rect">
              <a:avLst/>
            </a:prstGeom>
            <a:noFill/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Bayesian </a:t>
              </a:r>
              <a:r>
                <a:rPr lang="ko-KR" altLang="en-US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최적화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AA53A15C-E8C2-7D45-3CA8-B1A3CCABF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096" y="4395208"/>
            <a:ext cx="7772400" cy="46815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C8FF06-A7FA-FF33-E25F-A6746A282E19}"/>
              </a:ext>
            </a:extLst>
          </p:cNvPr>
          <p:cNvSpPr txBox="1"/>
          <p:nvPr/>
        </p:nvSpPr>
        <p:spPr>
          <a:xfrm>
            <a:off x="7373121" y="2114479"/>
            <a:ext cx="2552915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6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*</a:t>
            </a:r>
            <a:r>
              <a:rPr kumimoji="0" lang="ko-KR" altLang="en-US" sz="16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복잡한 요구조건 대응</a:t>
            </a:r>
          </a:p>
        </p:txBody>
      </p:sp>
    </p:spTree>
    <p:extLst>
      <p:ext uri="{BB962C8B-B14F-4D97-AF65-F5344CB8AC3E}">
        <p14:creationId xmlns:p14="http://schemas.microsoft.com/office/powerpoint/2010/main" val="170958073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27987-C664-7379-0C42-6DB44A367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B4DF60EC-510F-0CB0-61ED-767783C245E2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84364630-C711-22E9-EC41-3582756CA8F9}"/>
              </a:ext>
            </a:extLst>
          </p:cNvPr>
          <p:cNvSpPr/>
          <p:nvPr/>
        </p:nvSpPr>
        <p:spPr>
          <a:xfrm>
            <a:off x="599637" y="1459729"/>
            <a:ext cx="7968166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 – GUI 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879" y="3000917"/>
            <a:ext cx="11224933" cy="5826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5245FB-1CD5-E48A-005A-09E8B04748E7}"/>
              </a:ext>
            </a:extLst>
          </p:cNvPr>
          <p:cNvSpPr txBox="1"/>
          <p:nvPr/>
        </p:nvSpPr>
        <p:spPr>
          <a:xfrm>
            <a:off x="225425" y="4933950"/>
            <a:ext cx="2584545" cy="461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Signal 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시각화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86C58D-4C9B-DD31-975C-852071BE7D05}"/>
              </a:ext>
            </a:extLst>
          </p:cNvPr>
          <p:cNvSpPr txBox="1"/>
          <p:nvPr/>
        </p:nvSpPr>
        <p:spPr>
          <a:xfrm>
            <a:off x="0" y="6399621"/>
            <a:ext cx="3092450" cy="1569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Filtered Signal 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시각화</a:t>
            </a:r>
            <a:b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보드에서 연산 후 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UART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로 전송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endParaRPr lang="ko-KR" altLang="en-US" sz="2400" b="1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7C1E2-3AFE-9E6B-F723-6DFC83A3A98A}"/>
              </a:ext>
            </a:extLst>
          </p:cNvPr>
          <p:cNvSpPr txBox="1"/>
          <p:nvPr/>
        </p:nvSpPr>
        <p:spPr>
          <a:xfrm>
            <a:off x="14386521" y="4929805"/>
            <a:ext cx="2920621" cy="461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UART </a:t>
            </a:r>
            <a:r>
              <a:rPr lang="ko-KR" altLang="en-US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통신 </a:t>
            </a:r>
            <a:r>
              <a:rPr lang="en-US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Log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1D59E6-54F4-D96A-BCDE-4EA4A2E93CE2}"/>
              </a:ext>
            </a:extLst>
          </p:cNvPr>
          <p:cNvSpPr txBox="1"/>
          <p:nvPr/>
        </p:nvSpPr>
        <p:spPr>
          <a:xfrm>
            <a:off x="14462241" y="6578299"/>
            <a:ext cx="2844901" cy="830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-US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Signal Preset </a:t>
            </a:r>
            <a:r>
              <a:rPr lang="ko-KR" altLang="en-US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선택</a:t>
            </a:r>
            <a:endParaRPr lang="en-US" altLang="ko-KR" sz="24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/>
            <a:r>
              <a:rPr lang="en-US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 Type </a:t>
            </a:r>
            <a:r>
              <a:rPr lang="ko-KR" altLang="en-US" sz="2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선택</a:t>
            </a:r>
            <a:endParaRPr lang="en-US" altLang="ko-KR" sz="24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B3BC0624-9015-99F8-1C92-793D841CB6A7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2809970" y="4694830"/>
            <a:ext cx="1434484" cy="469951"/>
          </a:xfrm>
          <a:prstGeom prst="straightConnector1">
            <a:avLst/>
          </a:prstGeom>
          <a:noFill/>
          <a:ln w="38100" cap="flat" cmpd="sng">
            <a:solidFill>
              <a:srgbClr val="A50034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523A5CD-E081-2151-FDCF-7C221705EE08}"/>
              </a:ext>
            </a:extLst>
          </p:cNvPr>
          <p:cNvCxnSpPr>
            <a:cxnSpLocks/>
          </p:cNvCxnSpPr>
          <p:nvPr/>
        </p:nvCxnSpPr>
        <p:spPr>
          <a:xfrm>
            <a:off x="2918738" y="7279980"/>
            <a:ext cx="1080056" cy="0"/>
          </a:xfrm>
          <a:prstGeom prst="straightConnector1">
            <a:avLst/>
          </a:prstGeom>
          <a:noFill/>
          <a:ln w="38100" cap="flat" cmpd="sng">
            <a:solidFill>
              <a:srgbClr val="A50034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A16E6E6-28D9-FC85-AB30-8309EF566D97}"/>
              </a:ext>
            </a:extLst>
          </p:cNvPr>
          <p:cNvCxnSpPr>
            <a:cxnSpLocks/>
          </p:cNvCxnSpPr>
          <p:nvPr/>
        </p:nvCxnSpPr>
        <p:spPr>
          <a:xfrm flipH="1" flipV="1">
            <a:off x="13374806" y="3971499"/>
            <a:ext cx="1087435" cy="1189136"/>
          </a:xfrm>
          <a:prstGeom prst="straightConnector1">
            <a:avLst/>
          </a:prstGeom>
          <a:noFill/>
          <a:ln w="38100" cap="flat" cmpd="sng">
            <a:solidFill>
              <a:srgbClr val="A50034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58E8FE3-4D57-ADA0-C1A8-795FDA193F3F}"/>
              </a:ext>
            </a:extLst>
          </p:cNvPr>
          <p:cNvCxnSpPr>
            <a:cxnSpLocks/>
          </p:cNvCxnSpPr>
          <p:nvPr/>
        </p:nvCxnSpPr>
        <p:spPr>
          <a:xfrm flipH="1">
            <a:off x="13552227" y="6993795"/>
            <a:ext cx="1080435" cy="1208509"/>
          </a:xfrm>
          <a:prstGeom prst="straightConnector1">
            <a:avLst/>
          </a:prstGeom>
          <a:noFill/>
          <a:ln w="38100" cap="flat" cmpd="sng">
            <a:solidFill>
              <a:srgbClr val="A50034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06632938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A8007-43F2-C8B7-0E9D-270669713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">
            <a:extLst>
              <a:ext uri="{FF2B5EF4-FFF2-40B4-BE49-F238E27FC236}">
                <a16:creationId xmlns:a16="http://schemas.microsoft.com/office/drawing/2014/main" id="{EFA61E79-8799-3E1C-047A-CCE918A01B61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sp>
        <p:nvSpPr>
          <p:cNvPr id="10" name="커널 단">
            <a:extLst>
              <a:ext uri="{FF2B5EF4-FFF2-40B4-BE49-F238E27FC236}">
                <a16:creationId xmlns:a16="http://schemas.microsoft.com/office/drawing/2014/main" id="{F34AE45B-3541-D194-67CB-2CD9A941256C}"/>
              </a:ext>
            </a:extLst>
          </p:cNvPr>
          <p:cNvSpPr/>
          <p:nvPr/>
        </p:nvSpPr>
        <p:spPr>
          <a:xfrm>
            <a:off x="599637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특성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(BPF)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6" name="그림 15" descr="텍스트, 라인, 도표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4B371FF-4C13-9CB4-D827-BAC068D99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812" y="2960075"/>
            <a:ext cx="6862251" cy="514668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그림 17" descr="텍스트, 도표, 라인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B708485-9E4A-5D77-0F96-18E11333AF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2" y="2960075"/>
            <a:ext cx="6862251" cy="514668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077EE5-6EA9-0C0A-D971-B0E91AEA8DD1}"/>
              </a:ext>
            </a:extLst>
          </p:cNvPr>
          <p:cNvSpPr txBox="1"/>
          <p:nvPr/>
        </p:nvSpPr>
        <p:spPr>
          <a:xfrm>
            <a:off x="3670428" y="8331901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B13BEC-63FB-569F-98E0-943D92AB1BB4}"/>
              </a:ext>
            </a:extLst>
          </p:cNvPr>
          <p:cNvSpPr txBox="1"/>
          <p:nvPr/>
        </p:nvSpPr>
        <p:spPr>
          <a:xfrm>
            <a:off x="11685360" y="8331901"/>
            <a:ext cx="1925154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1250892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1"/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4. 결과 분석 및 기대 효과</a:t>
            </a:r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4E42D38B-9229-29D9-51D7-DFF4ECC13103}"/>
              </a:ext>
            </a:extLst>
          </p:cNvPr>
          <p:cNvSpPr/>
          <p:nvPr/>
        </p:nvSpPr>
        <p:spPr>
          <a:xfrm>
            <a:off x="599637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결과 분석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커널 단">
            <a:extLst>
              <a:ext uri="{FF2B5EF4-FFF2-40B4-BE49-F238E27FC236}">
                <a16:creationId xmlns:a16="http://schemas.microsoft.com/office/drawing/2014/main" id="{4CF3A884-835A-B32A-2FBC-90181C237058}"/>
              </a:ext>
            </a:extLst>
          </p:cNvPr>
          <p:cNvSpPr/>
          <p:nvPr/>
        </p:nvSpPr>
        <p:spPr>
          <a:xfrm>
            <a:off x="8775700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기대 효과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6CA492-DF8C-39DD-A02B-783112A74A1B}"/>
              </a:ext>
            </a:extLst>
          </p:cNvPr>
          <p:cNvSpPr txBox="1"/>
          <p:nvPr/>
        </p:nvSpPr>
        <p:spPr>
          <a:xfrm>
            <a:off x="791570" y="2988860"/>
            <a:ext cx="4599296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514350" marR="0" indent="-5143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구현성</a:t>
            </a:r>
            <a:endParaRPr kumimoji="0" lang="en-US" altLang="ko-KR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B90911-694B-A38E-7A02-AE101BBE7207}"/>
              </a:ext>
            </a:extLst>
          </p:cNvPr>
          <p:cNvSpPr txBox="1"/>
          <p:nvPr/>
        </p:nvSpPr>
        <p:spPr>
          <a:xfrm>
            <a:off x="791570" y="5022376"/>
            <a:ext cx="4599296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ko-KR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2.</a:t>
            </a: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</a:t>
            </a:r>
            <a:r>
              <a:rPr kumimoji="0" lang="en-US" altLang="ko-KR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OS </a:t>
            </a: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안정성</a:t>
            </a:r>
            <a:endParaRPr kumimoji="0" lang="en-US" altLang="ko-KR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B03ECC-88FF-53C0-76F6-FEF06F7A72A7}"/>
              </a:ext>
            </a:extLst>
          </p:cNvPr>
          <p:cNvSpPr txBox="1"/>
          <p:nvPr/>
        </p:nvSpPr>
        <p:spPr>
          <a:xfrm>
            <a:off x="791570" y="7055892"/>
            <a:ext cx="4599296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ko-KR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3.</a:t>
            </a: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</a:t>
            </a:r>
            <a:r>
              <a:rPr kumimoji="0" lang="en-US" altLang="ko-KR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Application </a:t>
            </a: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성능</a:t>
            </a:r>
            <a:endParaRPr kumimoji="0" lang="en-US" altLang="ko-KR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7E666D-FDFF-6ADD-6504-577DA5CA0DC0}"/>
              </a:ext>
            </a:extLst>
          </p:cNvPr>
          <p:cNvSpPr txBox="1"/>
          <p:nvPr/>
        </p:nvSpPr>
        <p:spPr>
          <a:xfrm>
            <a:off x="1292043" y="3655519"/>
            <a:ext cx="409882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rtl="0"/>
            <a:r>
              <a:rPr lang="en-US" altLang="ko-KR" dirty="0"/>
              <a:t>- Analyzer, 3-band(LPF,HPF,BPF)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8416C5-29F4-715E-B60A-2412BD5EE7FC}"/>
              </a:ext>
            </a:extLst>
          </p:cNvPr>
          <p:cNvSpPr txBox="1"/>
          <p:nvPr/>
        </p:nvSpPr>
        <p:spPr>
          <a:xfrm>
            <a:off x="1292043" y="5689035"/>
            <a:ext cx="409882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rtl="0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 SW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인정시험 통과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자체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4E4C29-64CA-4F92-735A-A72CDC286CC3}"/>
              </a:ext>
            </a:extLst>
          </p:cNvPr>
          <p:cNvSpPr txBox="1"/>
          <p:nvPr/>
        </p:nvSpPr>
        <p:spPr>
          <a:xfrm>
            <a:off x="1292043" y="7722551"/>
            <a:ext cx="4098823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rtl="0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실시간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Filtering</a:t>
            </a:r>
          </a:p>
          <a:p>
            <a:pPr rtl="0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 Filtering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성능 준수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&amp;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GUI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확인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6B822D-61A7-0CD3-8C9C-6A10285384DA}"/>
              </a:ext>
            </a:extLst>
          </p:cNvPr>
          <p:cNvSpPr txBox="1"/>
          <p:nvPr/>
        </p:nvSpPr>
        <p:spPr>
          <a:xfrm>
            <a:off x="8843749" y="2988860"/>
            <a:ext cx="4599296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514350" marR="0" indent="-5143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원가 개선</a:t>
            </a:r>
            <a:endParaRPr kumimoji="0" lang="en-US" altLang="ko-KR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F302E3-946F-B141-6348-663EC7D7AA01}"/>
              </a:ext>
            </a:extLst>
          </p:cNvPr>
          <p:cNvSpPr txBox="1"/>
          <p:nvPr/>
        </p:nvSpPr>
        <p:spPr>
          <a:xfrm>
            <a:off x="8843749" y="5022377"/>
            <a:ext cx="4599296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ko-KR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2.</a:t>
            </a:r>
            <a:r>
              <a: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맞춤 제작</a:t>
            </a:r>
            <a:endParaRPr kumimoji="0" lang="en-US" altLang="ko-KR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B745A1-9F3D-43EF-52A8-825B930FCAA5}"/>
              </a:ext>
            </a:extLst>
          </p:cNvPr>
          <p:cNvSpPr txBox="1"/>
          <p:nvPr/>
        </p:nvSpPr>
        <p:spPr>
          <a:xfrm>
            <a:off x="9371518" y="3655519"/>
            <a:ext cx="7292398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rtl="0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 FPU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탑재 모델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Cortex-M33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대비 절반 가격인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Cortex-M3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7282CD-07A7-E918-F00E-95B5DA11B80E}"/>
              </a:ext>
            </a:extLst>
          </p:cNvPr>
          <p:cNvSpPr txBox="1"/>
          <p:nvPr/>
        </p:nvSpPr>
        <p:spPr>
          <a:xfrm>
            <a:off x="9371518" y="5607149"/>
            <a:ext cx="7292398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rtl="0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고객에 최적화된 맞춤 커널로 만족도 상승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Box 1"/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5. 향후 연구 과제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71FAA94-7ACC-CE3C-C225-134328BD7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137" y="3169454"/>
            <a:ext cx="3251200" cy="32512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BCCE79C-DE52-4CF6-1233-8A404D422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6674" y="3169454"/>
            <a:ext cx="3251200" cy="32512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6C0E974-97FC-CBBE-E3E5-950EF3D707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4211" y="3169454"/>
            <a:ext cx="3251200" cy="3251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C8440D9-4C26-12B6-CDBA-024C357223EA}"/>
              </a:ext>
            </a:extLst>
          </p:cNvPr>
          <p:cNvSpPr txBox="1"/>
          <p:nvPr/>
        </p:nvSpPr>
        <p:spPr>
          <a:xfrm>
            <a:off x="1073389" y="6690168"/>
            <a:ext cx="3366948" cy="1200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ADC/DAC</a:t>
            </a:r>
            <a:r>
              <a:rPr lang="ko-KR" altLang="en-US" b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를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확보한 후</a:t>
            </a: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실시간 음악 데이터를 </a:t>
            </a:r>
            <a:r>
              <a:rPr lang="ko-KR" altLang="en-US" b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입력받아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Processing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하고</a:t>
            </a: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ko-KR" altLang="en-US" b="1" dirty="0">
                <a:solidFill>
                  <a:srgbClr val="A50034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오디오 출력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을 통해 결과물을 확인</a:t>
            </a:r>
            <a:endParaRPr lang="en-US" altLang="ko-KR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4F1E46-B868-4A16-27D5-E003F8FBF48B}"/>
              </a:ext>
            </a:extLst>
          </p:cNvPr>
          <p:cNvSpPr txBox="1"/>
          <p:nvPr/>
        </p:nvSpPr>
        <p:spPr>
          <a:xfrm>
            <a:off x="6976477" y="6690168"/>
            <a:ext cx="3251201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Adaptive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한 </a:t>
            </a:r>
            <a:r>
              <a:rPr lang="ko-KR" altLang="en-US" b="1" dirty="0">
                <a:solidFill>
                  <a:srgbClr val="A50034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밴드 조절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기능을 적용하여 원 </a:t>
            </a: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EQ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의 기능 추가</a:t>
            </a:r>
            <a:endParaRPr lang="en-US" altLang="ko-KR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7DE4D0-994E-F913-B20C-D1ADD87A15BD}"/>
              </a:ext>
            </a:extLst>
          </p:cNvPr>
          <p:cNvSpPr txBox="1"/>
          <p:nvPr/>
        </p:nvSpPr>
        <p:spPr>
          <a:xfrm>
            <a:off x="12414348" y="6690168"/>
            <a:ext cx="3601063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Cortex-M0</a:t>
            </a:r>
            <a:r>
              <a:rPr lang="ko-KR" altLang="en-US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에서 구현 가능하도록 최적화 하여 </a:t>
            </a:r>
            <a:r>
              <a:rPr lang="ko-KR" altLang="en-US" b="1" dirty="0">
                <a:solidFill>
                  <a:srgbClr val="A50034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원가개선</a:t>
            </a:r>
            <a:endParaRPr lang="en-US" altLang="ko-KR" b="1" dirty="0">
              <a:solidFill>
                <a:srgbClr val="A50034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Box 1"/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dirty="0"/>
              <a:t>6</a:t>
            </a:r>
            <a:r>
              <a:rPr dirty="0"/>
              <a:t>. </a:t>
            </a:r>
            <a:r>
              <a:rPr lang="ko-KR" altLang="en-US" dirty="0"/>
              <a:t>시연 영상</a:t>
            </a:r>
            <a:endParaRPr dirty="0"/>
          </a:p>
        </p:txBody>
      </p:sp>
      <p:pic>
        <p:nvPicPr>
          <p:cNvPr id="4" name="시연영상_데모만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8383" y="1525542"/>
            <a:ext cx="13851460" cy="7791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376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E33EF-D816-E454-AE1C-EF1742379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0" descr="Image 0">
            <a:extLst>
              <a:ext uri="{FF2B5EF4-FFF2-40B4-BE49-F238E27FC236}">
                <a16:creationId xmlns:a16="http://schemas.microsoft.com/office/drawing/2014/main" id="{BD961732-992F-5F29-6A33-94FC2B912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Box 13">
            <a:extLst>
              <a:ext uri="{FF2B5EF4-FFF2-40B4-BE49-F238E27FC236}">
                <a16:creationId xmlns:a16="http://schemas.microsoft.com/office/drawing/2014/main" id="{DF010EE3-DE99-51C4-2A99-4E36BB19EB83}"/>
              </a:ext>
            </a:extLst>
          </p:cNvPr>
          <p:cNvSpPr txBox="1"/>
          <p:nvPr/>
        </p:nvSpPr>
        <p:spPr>
          <a:xfrm>
            <a:off x="5980931" y="2480684"/>
            <a:ext cx="5589537" cy="4906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en-US" sz="7200" dirty="0"/>
              <a:t>Thank You</a:t>
            </a:r>
          </a:p>
          <a:p>
            <a:pPr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endParaRPr lang="en-US" sz="7200" dirty="0"/>
          </a:p>
          <a:p>
            <a:pPr algn="ctr"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en-US" sz="7200" dirty="0"/>
              <a:t>Q&amp;A</a:t>
            </a:r>
            <a:endParaRPr sz="7200" dirty="0"/>
          </a:p>
        </p:txBody>
      </p:sp>
    </p:spTree>
    <p:extLst>
      <p:ext uri="{BB962C8B-B14F-4D97-AF65-F5344CB8AC3E}">
        <p14:creationId xmlns:p14="http://schemas.microsoft.com/office/powerpoint/2010/main" val="318225320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Image 3" descr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261" y="649794"/>
            <a:ext cx="4510136" cy="21945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Image 4" descr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654" y="1373028"/>
            <a:ext cx="5253657" cy="1325882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Box 13"/>
          <p:cNvSpPr txBox="1"/>
          <p:nvPr/>
        </p:nvSpPr>
        <p:spPr>
          <a:xfrm>
            <a:off x="4542768" y="2878040"/>
            <a:ext cx="11068683" cy="6081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/>
              <a:t>프로젝트 목표</a:t>
            </a:r>
            <a:r>
              <a:rPr dirty="0"/>
              <a:t> </a:t>
            </a:r>
            <a:r>
              <a:rPr dirty="0" err="1"/>
              <a:t>및</a:t>
            </a:r>
            <a:r>
              <a:rPr dirty="0"/>
              <a:t> </a:t>
            </a:r>
            <a:r>
              <a:rPr dirty="0" err="1"/>
              <a:t>결과</a:t>
            </a:r>
            <a:endParaRPr lang="ko-KR" altLang="en-US" dirty="0"/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/>
              <a:t>개발 목표</a:t>
            </a:r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 err="1"/>
              <a:t>결과</a:t>
            </a:r>
            <a:r>
              <a:rPr dirty="0"/>
              <a:t> </a:t>
            </a:r>
            <a:r>
              <a:rPr dirty="0" err="1"/>
              <a:t>분석</a:t>
            </a:r>
            <a:r>
              <a:rPr dirty="0"/>
              <a:t> </a:t>
            </a:r>
            <a:r>
              <a:rPr dirty="0" err="1"/>
              <a:t>및</a:t>
            </a:r>
            <a:r>
              <a:rPr dirty="0"/>
              <a:t> </a:t>
            </a:r>
            <a:r>
              <a:rPr dirty="0" err="1"/>
              <a:t>기대</a:t>
            </a:r>
            <a:r>
              <a:rPr dirty="0"/>
              <a:t> </a:t>
            </a:r>
            <a:r>
              <a:rPr dirty="0" err="1"/>
              <a:t>효과</a:t>
            </a:r>
            <a:endParaRPr dirty="0"/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 err="1"/>
              <a:t>향후</a:t>
            </a:r>
            <a:r>
              <a:rPr dirty="0"/>
              <a:t> </a:t>
            </a:r>
            <a:r>
              <a:rPr dirty="0" err="1"/>
              <a:t>연구</a:t>
            </a:r>
            <a:r>
              <a:rPr dirty="0"/>
              <a:t> </a:t>
            </a:r>
            <a:r>
              <a:rPr dirty="0" err="1"/>
              <a:t>과제</a:t>
            </a:r>
            <a:endParaRPr lang="en-US" dirty="0"/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/>
              <a:t>시연 영상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1"/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1</a:t>
            </a:r>
            <a:r>
              <a:rPr dirty="0"/>
              <a:t>. </a:t>
            </a:r>
            <a:r>
              <a:rPr lang="ko-KR" altLang="en-US" dirty="0"/>
              <a:t>프로젝트</a:t>
            </a:r>
            <a:r>
              <a:rPr dirty="0"/>
              <a:t> </a:t>
            </a:r>
            <a:r>
              <a:rPr dirty="0" err="1"/>
              <a:t>목표</a:t>
            </a:r>
            <a:r>
              <a:rPr lang="ko-KR" altLang="en-US" dirty="0"/>
              <a:t> 및 결과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F4CF7C-E1C2-4C40-2707-9C248E7630E6}"/>
              </a:ext>
            </a:extLst>
          </p:cNvPr>
          <p:cNvSpPr txBox="1"/>
          <p:nvPr/>
        </p:nvSpPr>
        <p:spPr>
          <a:xfrm>
            <a:off x="6083922" y="4649736"/>
            <a:ext cx="5383556" cy="1938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＂Signal</a:t>
            </a:r>
            <a:r>
              <a:rPr lang="ko-KR" altLang="en-US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의 주파수를 분석하여 시각화</a:t>
            </a: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”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A50034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A50034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＂</a:t>
            </a:r>
            <a:r>
              <a:rPr lang="ko-KR" altLang="en-US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주파수 밴드를 맞춤 제작하여 </a:t>
            </a:r>
            <a:endParaRPr lang="en-US" altLang="ko-KR" sz="2400" b="1" dirty="0">
              <a:solidFill>
                <a:srgbClr val="A50034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Signal Processing</a:t>
            </a: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6B1735-D717-15BD-A91F-E7477809D46E}"/>
              </a:ext>
            </a:extLst>
          </p:cNvPr>
          <p:cNvSpPr txBox="1"/>
          <p:nvPr/>
        </p:nvSpPr>
        <p:spPr>
          <a:xfrm>
            <a:off x="3459732" y="1879276"/>
            <a:ext cx="8985133" cy="7078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주제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Signal EQ &amp; Analyzer</a:t>
            </a:r>
            <a:endParaRPr kumimoji="0" lang="ko-KR" altLang="en-US" sz="40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pic>
        <p:nvPicPr>
          <p:cNvPr id="1028" name="Picture 4" descr="오디오 레벨 사운드 스펙트럼 웨이브 오디오 분석기 주파수 스펙트럼 레벨 디스플레이 벡터 일러스트레이션 녹음 장비에 대한 스톡 벡터 아트  및 기타 이미지 - iStock">
            <a:extLst>
              <a:ext uri="{FF2B5EF4-FFF2-40B4-BE49-F238E27FC236}">
                <a16:creationId xmlns:a16="http://schemas.microsoft.com/office/drawing/2014/main" id="{83FCED1F-4D1A-9CAA-B657-7473F36743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7" t="8313" r="4127" b="7493"/>
          <a:stretch/>
        </p:blipFill>
        <p:spPr bwMode="auto">
          <a:xfrm>
            <a:off x="751256" y="4259407"/>
            <a:ext cx="5093959" cy="26854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281B3244-C099-EC5D-60DC-E7BBF4A8D1D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138" t="9445" r="4874" b="12271"/>
          <a:stretch/>
        </p:blipFill>
        <p:spPr>
          <a:xfrm>
            <a:off x="11706185" y="4255610"/>
            <a:ext cx="5185550" cy="2689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51BD8-B123-12DD-820C-921F25255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1">
            <a:extLst>
              <a:ext uri="{FF2B5EF4-FFF2-40B4-BE49-F238E27FC236}">
                <a16:creationId xmlns:a16="http://schemas.microsoft.com/office/drawing/2014/main" id="{7FACAF20-F73C-2F0C-9D34-1A069AA1FA72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2</a:t>
            </a:r>
            <a:r>
              <a:rPr dirty="0"/>
              <a:t>. </a:t>
            </a:r>
            <a:r>
              <a:rPr dirty="0" err="1"/>
              <a:t>개발</a:t>
            </a:r>
            <a:r>
              <a:rPr dirty="0"/>
              <a:t> </a:t>
            </a:r>
            <a:r>
              <a:rPr dirty="0" err="1"/>
              <a:t>목표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206378-9799-EA95-960A-8C4E6927BFAA}"/>
              </a:ext>
            </a:extLst>
          </p:cNvPr>
          <p:cNvSpPr txBox="1"/>
          <p:nvPr/>
        </p:nvSpPr>
        <p:spPr>
          <a:xfrm>
            <a:off x="899574" y="6829720"/>
            <a:ext cx="6673083" cy="1938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+mn-lt"/>
                <a:ea typeface="+mn-ea"/>
              </a:rPr>
              <a:t>OS Components</a:t>
            </a:r>
            <a:r>
              <a:rPr lang="en-US" altLang="ko-KR" sz="2400" b="1" dirty="0">
                <a:solidFill>
                  <a:schemeClr val="tx1"/>
                </a:solidFill>
                <a:latin typeface="+mn-lt"/>
                <a:ea typeface="+mn-ea"/>
              </a:rPr>
              <a:t> </a:t>
            </a:r>
            <a:r>
              <a:rPr lang="ko-KR" altLang="en-US" sz="2400" b="1" dirty="0">
                <a:solidFill>
                  <a:schemeClr val="tx1"/>
                </a:solidFill>
                <a:latin typeface="+mn-lt"/>
                <a:ea typeface="+mn-ea"/>
              </a:rPr>
              <a:t>목표</a:t>
            </a:r>
            <a:endParaRPr lang="en-US" altLang="ko-KR" sz="2400" b="1" dirty="0">
              <a:solidFill>
                <a:schemeClr val="tx1"/>
              </a:solidFill>
              <a:latin typeface="+mn-lt"/>
              <a:ea typeface="+mn-ea"/>
            </a:endParaRPr>
          </a:p>
          <a:p>
            <a:pPr marR="0" algn="ctr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2400" dirty="0">
                <a:latin typeface="+mn-ea"/>
                <a:ea typeface="+mn-ea"/>
              </a:rPr>
              <a:t>커널을 가볍게 설계하여 </a:t>
            </a:r>
            <a:endParaRPr lang="en-US" altLang="ko-KR" sz="2400" dirty="0">
              <a:latin typeface="+mn-ea"/>
              <a:ea typeface="+mn-ea"/>
            </a:endParaRPr>
          </a:p>
          <a:p>
            <a:pPr marR="0" algn="ctr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2400" b="1" dirty="0">
                <a:solidFill>
                  <a:srgbClr val="A50034"/>
                </a:solidFill>
                <a:latin typeface="+mn-ea"/>
                <a:ea typeface="+mn-ea"/>
              </a:rPr>
              <a:t>안정성</a:t>
            </a:r>
            <a:r>
              <a:rPr lang="ko-KR" altLang="en-US" sz="2400" dirty="0">
                <a:latin typeface="+mn-ea"/>
                <a:ea typeface="+mn-ea"/>
              </a:rPr>
              <a:t>을 유지하고</a:t>
            </a:r>
            <a:r>
              <a:rPr lang="en-US" altLang="ko-KR" sz="2400" dirty="0">
                <a:latin typeface="+mn-ea"/>
                <a:ea typeface="+mn-ea"/>
              </a:rPr>
              <a:t>,</a:t>
            </a:r>
          </a:p>
          <a:p>
            <a:pPr marR="0" algn="ctr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2400" dirty="0">
                <a:latin typeface="+mn-ea"/>
                <a:ea typeface="+mn-ea"/>
              </a:rPr>
              <a:t>응용 프로그램에 필요한 메모리와 </a:t>
            </a:r>
            <a:r>
              <a:rPr lang="en" altLang="ko-KR" sz="2400" dirty="0">
                <a:latin typeface="+mn-ea"/>
                <a:ea typeface="+mn-ea"/>
              </a:rPr>
              <a:t>CPU </a:t>
            </a:r>
            <a:r>
              <a:rPr lang="ko-KR" altLang="en-US" sz="2400" dirty="0">
                <a:latin typeface="+mn-ea"/>
                <a:ea typeface="+mn-ea"/>
              </a:rPr>
              <a:t>자원을 </a:t>
            </a:r>
            <a:r>
              <a:rPr lang="ko-KR" altLang="en-US" sz="2400" b="1" dirty="0">
                <a:solidFill>
                  <a:srgbClr val="A50034"/>
                </a:solidFill>
                <a:latin typeface="+mn-ea"/>
                <a:ea typeface="+mn-ea"/>
              </a:rPr>
              <a:t>최적화</a:t>
            </a:r>
            <a:r>
              <a:rPr lang="ko-KR" altLang="en-US" sz="2400" dirty="0">
                <a:latin typeface="+mn-ea"/>
                <a:ea typeface="+mn-ea"/>
              </a:rPr>
              <a:t>하여 여유 확보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  <a:endParaRPr lang="en-US" altLang="ko-KR" sz="24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0FCE47-9232-7C38-B403-4BC6536DBBB4}"/>
              </a:ext>
            </a:extLst>
          </p:cNvPr>
          <p:cNvSpPr txBox="1"/>
          <p:nvPr/>
        </p:nvSpPr>
        <p:spPr>
          <a:xfrm>
            <a:off x="8999606" y="6829720"/>
            <a:ext cx="7774692" cy="1938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+mn-ea"/>
                <a:ea typeface="+mn-ea"/>
              </a:rPr>
              <a:t>APP Components</a:t>
            </a:r>
            <a:r>
              <a:rPr lang="en-US" altLang="ko-KR" sz="2400" b="1" dirty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2400" b="1" dirty="0">
                <a:solidFill>
                  <a:schemeClr val="tx1"/>
                </a:solidFill>
                <a:latin typeface="+mn-ea"/>
                <a:ea typeface="+mn-ea"/>
              </a:rPr>
              <a:t>목표</a:t>
            </a:r>
            <a:endParaRPr lang="en-US" altLang="ko-KR" sz="2400" b="1" dirty="0">
              <a:solidFill>
                <a:schemeClr val="tx1"/>
              </a:solidFill>
              <a:latin typeface="+mn-ea"/>
              <a:ea typeface="+mn-ea"/>
            </a:endParaRPr>
          </a:p>
          <a:p>
            <a:pPr algn="ctr"/>
            <a:r>
              <a:rPr kumimoji="0" lang="en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C++</a:t>
            </a:r>
            <a:r>
              <a:rPr kumimoji="0" lang="ko-KR" altLang="en-US" sz="240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를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 사용하여 </a:t>
            </a:r>
            <a:r>
              <a:rPr kumimoji="0" lang="en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OOP 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기반으로 설계하고 구현함으로써</a:t>
            </a:r>
            <a:endParaRPr kumimoji="0" lang="en-US" altLang="ko-KR" sz="24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ea"/>
              <a:ea typeface="+mn-ea"/>
              <a:cs typeface="+mj-cs"/>
              <a:sym typeface="Helvetica"/>
            </a:endParaRPr>
          </a:p>
          <a:p>
            <a:pPr algn="ctr"/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유지보수성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과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 확장성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을 확보</a:t>
            </a:r>
            <a:r>
              <a:rPr kumimoji="0" lang="en-US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,</a:t>
            </a:r>
          </a:p>
          <a:p>
            <a:pPr algn="ctr"/>
            <a:r>
              <a:rPr kumimoji="0" lang="en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FPU 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없이 </a:t>
            </a:r>
            <a:r>
              <a:rPr kumimoji="0" lang="en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MCU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만으로 </a:t>
            </a:r>
            <a:r>
              <a:rPr kumimoji="0" lang="en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DSP 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기능을 구현하여</a:t>
            </a:r>
            <a:endParaRPr kumimoji="0" lang="en-US" altLang="ko-KR" sz="24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ea"/>
              <a:ea typeface="+mn-ea"/>
              <a:cs typeface="+mj-cs"/>
              <a:sym typeface="Helvetica"/>
            </a:endParaRPr>
          </a:p>
          <a:p>
            <a:pPr algn="ctr"/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성능</a:t>
            </a:r>
            <a:r>
              <a:rPr kumimoji="0" lang="ko-KR" altLang="en-US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을 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최적화</a:t>
            </a:r>
            <a:r>
              <a:rPr kumimoji="0" lang="en-US" altLang="ko-KR" sz="2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9560E1D-674C-CC4A-6D3D-D6E00A13B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693" y="2183430"/>
            <a:ext cx="4852847" cy="485284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17DDA43-5B94-CD17-6BEA-1FABA205EC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7287" y="2545856"/>
            <a:ext cx="4019330" cy="401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2731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F40C3-B124-C209-9E49-0123C646F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AC48665F-3BA1-A661-D1DC-31B29EDF248B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59EEC59-11D1-5FA8-C9A9-629DD907E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635" y="2450380"/>
            <a:ext cx="3251200" cy="3251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DC2D0B-CCB8-E3E9-41B2-6609BE49D76C}"/>
              </a:ext>
            </a:extLst>
          </p:cNvPr>
          <p:cNvSpPr txBox="1"/>
          <p:nvPr/>
        </p:nvSpPr>
        <p:spPr>
          <a:xfrm>
            <a:off x="1615364" y="5825128"/>
            <a:ext cx="2129742" cy="646981"/>
          </a:xfrm>
          <a:prstGeom prst="round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solidFill>
                  <a:srgbClr val="A50034"/>
                </a:solidFill>
                <a:latin typeface="+mn-ea"/>
                <a:ea typeface="+mn-ea"/>
              </a:rPr>
              <a:t>RTOS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A50034"/>
              </a:solidFill>
              <a:effectLst/>
              <a:uFillTx/>
              <a:latin typeface="+mn-ea"/>
              <a:ea typeface="+mn-ea"/>
              <a:cs typeface="+mj-cs"/>
              <a:sym typeface="Helvetic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83B66-682A-988F-02DA-47CA66F01BD1}"/>
              </a:ext>
            </a:extLst>
          </p:cNvPr>
          <p:cNvSpPr txBox="1"/>
          <p:nvPr/>
        </p:nvSpPr>
        <p:spPr>
          <a:xfrm>
            <a:off x="1379773" y="6825132"/>
            <a:ext cx="2926062" cy="1754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Task Manager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Queue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Gate Keeper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Mutex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Interrupts  Lock Manager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b="1" dirty="0">
                <a:latin typeface="+mn-ea"/>
                <a:ea typeface="+mn-ea"/>
              </a:rPr>
              <a:t>Signal</a:t>
            </a:r>
          </a:p>
        </p:txBody>
      </p: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2267DD31-0D54-76F8-D17B-75C49D6CEA36}"/>
              </a:ext>
            </a:extLst>
          </p:cNvPr>
          <p:cNvCxnSpPr>
            <a:cxnSpLocks/>
          </p:cNvCxnSpPr>
          <p:nvPr/>
        </p:nvCxnSpPr>
        <p:spPr>
          <a:xfrm>
            <a:off x="1251808" y="6836708"/>
            <a:ext cx="0" cy="1730378"/>
          </a:xfrm>
          <a:prstGeom prst="line">
            <a:avLst/>
          </a:prstGeom>
          <a:noFill/>
          <a:ln w="28575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107C252-0BC2-FF1C-59E8-6708E3CEFE72}"/>
              </a:ext>
            </a:extLst>
          </p:cNvPr>
          <p:cNvGrpSpPr/>
          <p:nvPr/>
        </p:nvGrpSpPr>
        <p:grpSpPr>
          <a:xfrm>
            <a:off x="6098493" y="3177929"/>
            <a:ext cx="5354414" cy="4608921"/>
            <a:chOff x="11142351" y="3177929"/>
            <a:chExt cx="5354414" cy="4608921"/>
          </a:xfrm>
        </p:grpSpPr>
        <p:pic>
          <p:nvPicPr>
            <p:cNvPr id="1026" name="Picture 2" descr="흰색으로 격리된 아날로그 및 디지털 신호의 벡터 다이어그램 아날로그에 대한 스톡 벡터 아트 및 기타 이미지 - 아날로그, 테크놀로지,  파도 패턴 - iStock">
              <a:extLst>
                <a:ext uri="{FF2B5EF4-FFF2-40B4-BE49-F238E27FC236}">
                  <a16:creationId xmlns:a16="http://schemas.microsoft.com/office/drawing/2014/main" id="{7C75D8F6-CDE1-20D5-9D35-0618B24083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96" t="8894" r="4940" b="12885"/>
            <a:stretch/>
          </p:blipFill>
          <p:spPr bwMode="auto">
            <a:xfrm>
              <a:off x="11142351" y="3177929"/>
              <a:ext cx="5354414" cy="17961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F07D06-D66B-3ABF-65B2-671679686BA3}"/>
                </a:ext>
              </a:extLst>
            </p:cNvPr>
            <p:cNvSpPr txBox="1"/>
            <p:nvPr/>
          </p:nvSpPr>
          <p:spPr>
            <a:xfrm>
              <a:off x="12754687" y="5762918"/>
              <a:ext cx="2129742" cy="646981"/>
            </a:xfrm>
            <a:prstGeom prst="roundRect">
              <a:avLst/>
            </a:prstGeom>
            <a:noFill/>
            <a:ln w="28575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ko-KR" sz="3200" b="1" dirty="0">
                  <a:solidFill>
                    <a:srgbClr val="A50034"/>
                  </a:solidFill>
                  <a:latin typeface="+mn-ea"/>
                  <a:ea typeface="+mn-ea"/>
                </a:rPr>
                <a:t>DSP</a:t>
              </a:r>
              <a:endPara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0638D4-8FAC-AA49-C290-0C4DD51E4E31}"/>
                </a:ext>
              </a:extLst>
            </p:cNvPr>
            <p:cNvSpPr txBox="1"/>
            <p:nvPr/>
          </p:nvSpPr>
          <p:spPr>
            <a:xfrm>
              <a:off x="12429040" y="6825132"/>
              <a:ext cx="3571335" cy="9233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FFT (</a:t>
              </a:r>
              <a:r>
                <a:rPr lang="en" altLang="ko-KR" b="1" dirty="0">
                  <a:latin typeface="+mn-ea"/>
                  <a:ea typeface="+mn-ea"/>
                </a:rPr>
                <a:t>Fast Fourier Transform)</a:t>
              </a:r>
              <a:endParaRPr lang="en-US" altLang="ko-KR" b="1" dirty="0">
                <a:latin typeface="+mn-ea"/>
                <a:ea typeface="+mn-ea"/>
              </a:endParaRP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Filter (LPF, HPF, BPF)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ko-KR" altLang="en-US" b="1" dirty="0" err="1">
                  <a:latin typeface="+mn-ea"/>
                  <a:ea typeface="+mn-ea"/>
                </a:rPr>
                <a:t>머신러닝을</a:t>
              </a:r>
              <a:r>
                <a:rPr lang="ko-KR" altLang="en-US" b="1" dirty="0">
                  <a:latin typeface="+mn-ea"/>
                  <a:ea typeface="+mn-ea"/>
                </a:rPr>
                <a:t> 통한 필터 최적화</a:t>
              </a:r>
              <a:endParaRPr lang="en-US" altLang="ko-KR" b="1" dirty="0">
                <a:latin typeface="+mn-ea"/>
                <a:ea typeface="+mn-ea"/>
              </a:endParaRPr>
            </a:p>
          </p:txBody>
        </p:sp>
        <p:cxnSp>
          <p:nvCxnSpPr>
            <p:cNvPr id="20" name="직선 연결선[R] 19">
              <a:extLst>
                <a:ext uri="{FF2B5EF4-FFF2-40B4-BE49-F238E27FC236}">
                  <a16:creationId xmlns:a16="http://schemas.microsoft.com/office/drawing/2014/main" id="{BCD38201-A044-0DFF-57EA-86F8809177DA}"/>
                </a:ext>
              </a:extLst>
            </p:cNvPr>
            <p:cNvCxnSpPr>
              <a:cxnSpLocks/>
            </p:cNvCxnSpPr>
            <p:nvPr/>
          </p:nvCxnSpPr>
          <p:spPr>
            <a:xfrm>
              <a:off x="12301076" y="6836708"/>
              <a:ext cx="0" cy="950142"/>
            </a:xfrm>
            <a:prstGeom prst="line">
              <a:avLst/>
            </a:prstGeom>
            <a:noFill/>
            <a:ln w="28575" cap="flat">
              <a:solidFill>
                <a:srgbClr val="0070C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58387F03-ADE1-D287-525E-4F0113E30DE3}"/>
              </a:ext>
            </a:extLst>
          </p:cNvPr>
          <p:cNvGrpSpPr/>
          <p:nvPr/>
        </p:nvGrpSpPr>
        <p:grpSpPr>
          <a:xfrm>
            <a:off x="12754687" y="2450380"/>
            <a:ext cx="3741918" cy="4851172"/>
            <a:chOff x="6555532" y="2450380"/>
            <a:chExt cx="3741918" cy="485117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BBAB914-B8A2-5A93-EBC5-0193D437B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55532" y="2450380"/>
              <a:ext cx="3251200" cy="32512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A65AE37-65B7-6887-89C5-B31516A9648A}"/>
                </a:ext>
              </a:extLst>
            </p:cNvPr>
            <p:cNvSpPr txBox="1"/>
            <p:nvPr/>
          </p:nvSpPr>
          <p:spPr>
            <a:xfrm>
              <a:off x="7116261" y="5825127"/>
              <a:ext cx="2129742" cy="646981"/>
            </a:xfrm>
            <a:prstGeom prst="roundRect">
              <a:avLst/>
            </a:prstGeom>
            <a:noFill/>
            <a:ln w="28575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3200" b="1" i="0" u="none" strike="noStrike" cap="none" spc="0" normalizeH="0" baseline="0" dirty="0">
                  <a:ln>
                    <a:noFill/>
                  </a:ln>
                  <a:solidFill>
                    <a:srgbClr val="A50034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팀워크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023A7B8-A23D-1210-09D6-E6CF3A5454EC}"/>
                </a:ext>
              </a:extLst>
            </p:cNvPr>
            <p:cNvSpPr txBox="1"/>
            <p:nvPr/>
          </p:nvSpPr>
          <p:spPr>
            <a:xfrm>
              <a:off x="6726115" y="6825132"/>
              <a:ext cx="3571335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ko-KR" altLang="en-US" b="1" dirty="0">
                  <a:latin typeface="+mn-ea"/>
                  <a:ea typeface="+mn-ea"/>
                </a:rPr>
                <a:t>현업에서부터 한 팀</a:t>
              </a:r>
              <a:endParaRPr lang="en-US" altLang="ko-KR" b="1" dirty="0">
                <a:latin typeface="+mn-ea"/>
                <a:ea typeface="+mn-ea"/>
              </a:endParaRPr>
            </a:p>
          </p:txBody>
        </p:sp>
        <p:cxnSp>
          <p:nvCxnSpPr>
            <p:cNvPr id="23" name="직선 연결선[R] 22">
              <a:extLst>
                <a:ext uri="{FF2B5EF4-FFF2-40B4-BE49-F238E27FC236}">
                  <a16:creationId xmlns:a16="http://schemas.microsoft.com/office/drawing/2014/main" id="{A0601676-8735-8B2E-87ED-E971E7E05FE6}"/>
                </a:ext>
              </a:extLst>
            </p:cNvPr>
            <p:cNvCxnSpPr>
              <a:cxnSpLocks/>
            </p:cNvCxnSpPr>
            <p:nvPr/>
          </p:nvCxnSpPr>
          <p:spPr>
            <a:xfrm>
              <a:off x="6598151" y="6836708"/>
              <a:ext cx="0" cy="464844"/>
            </a:xfrm>
            <a:prstGeom prst="line">
              <a:avLst/>
            </a:prstGeom>
            <a:noFill/>
            <a:ln w="28575" cap="flat">
              <a:solidFill>
                <a:srgbClr val="0070C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129101420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14B14-C60F-BB67-9B12-B4A893C0B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25D01604-AD45-30A3-F529-B87B52CFBE4E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3DBD4091-A82A-ED95-A406-C3E63BDC247B}"/>
              </a:ext>
            </a:extLst>
          </p:cNvPr>
          <p:cNvSpPr/>
          <p:nvPr/>
        </p:nvSpPr>
        <p:spPr>
          <a:xfrm>
            <a:off x="599637" y="1459729"/>
            <a:ext cx="5135423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OS Kernel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Components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54FA7B43-0504-BA07-F2B1-EDBD735BD8DE}"/>
              </a:ext>
            </a:extLst>
          </p:cNvPr>
          <p:cNvGrpSpPr/>
          <p:nvPr/>
        </p:nvGrpSpPr>
        <p:grpSpPr>
          <a:xfrm>
            <a:off x="1363192" y="2466847"/>
            <a:ext cx="9297091" cy="7199173"/>
            <a:chOff x="147850" y="2256496"/>
            <a:chExt cx="9763068" cy="7560000"/>
          </a:xfrm>
        </p:grpSpPr>
        <p:cxnSp>
          <p:nvCxnSpPr>
            <p:cNvPr id="20" name="구부러진 연결선[U] 19">
              <a:extLst>
                <a:ext uri="{FF2B5EF4-FFF2-40B4-BE49-F238E27FC236}">
                  <a16:creationId xmlns:a16="http://schemas.microsoft.com/office/drawing/2014/main" id="{63B9D042-646D-9574-D267-638004302F61}"/>
                </a:ext>
              </a:extLst>
            </p:cNvPr>
            <p:cNvCxnSpPr>
              <a:cxnSpLocks/>
            </p:cNvCxnSpPr>
            <p:nvPr/>
          </p:nvCxnSpPr>
          <p:spPr>
            <a:xfrm>
              <a:off x="2803432" y="4862917"/>
              <a:ext cx="1882524" cy="12700"/>
            </a:xfrm>
            <a:prstGeom prst="curvedConnector3">
              <a:avLst>
                <a:gd name="adj1" fmla="val 51567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구부러진 연결선[U] 21">
              <a:extLst>
                <a:ext uri="{FF2B5EF4-FFF2-40B4-BE49-F238E27FC236}">
                  <a16:creationId xmlns:a16="http://schemas.microsoft.com/office/drawing/2014/main" id="{97374D3B-9439-A7E2-6C48-981C56D71023}"/>
                </a:ext>
              </a:extLst>
            </p:cNvPr>
            <p:cNvCxnSpPr>
              <a:cxnSpLocks/>
            </p:cNvCxnSpPr>
            <p:nvPr/>
          </p:nvCxnSpPr>
          <p:spPr>
            <a:xfrm>
              <a:off x="2824458" y="4934961"/>
              <a:ext cx="1897267" cy="1398865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FDAE264D-BA67-EDB4-1CED-8EDC6FB4F300}"/>
                </a:ext>
              </a:extLst>
            </p:cNvPr>
            <p:cNvGrpSpPr/>
            <p:nvPr/>
          </p:nvGrpSpPr>
          <p:grpSpPr>
            <a:xfrm>
              <a:off x="290580" y="3607665"/>
              <a:ext cx="2540001" cy="2540001"/>
              <a:chOff x="4600948" y="5372643"/>
              <a:chExt cx="2540001" cy="2540001"/>
            </a:xfrm>
          </p:grpSpPr>
          <p:sp>
            <p:nvSpPr>
              <p:cNvPr id="3" name="모서리가 둥근 직사각형 2">
                <a:extLst>
                  <a:ext uri="{FF2B5EF4-FFF2-40B4-BE49-F238E27FC236}">
                    <a16:creationId xmlns:a16="http://schemas.microsoft.com/office/drawing/2014/main" id="{4F694E73-7FF5-8F33-49B4-906ABC171B56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FA64596-9D05-1F9D-1099-010AED3315C8}"/>
                  </a:ext>
                </a:extLst>
              </p:cNvPr>
              <p:cNvSpPr txBox="1"/>
              <p:nvPr/>
            </p:nvSpPr>
            <p:spPr>
              <a:xfrm>
                <a:off x="4726144" y="6043607"/>
                <a:ext cx="2279362" cy="1001923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8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Living </a:t>
                </a:r>
              </a:p>
              <a:p>
                <a:pPr algn="ctr"/>
                <a:r>
                  <a:rPr lang="en-US" altLang="ko-KR" sz="28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RTOS</a:t>
                </a:r>
                <a:endParaRPr lang="en" altLang="ko-KR" sz="28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A04CAD16-C1B4-1819-A93C-D5130BCC3001}"/>
                </a:ext>
              </a:extLst>
            </p:cNvPr>
            <p:cNvGrpSpPr/>
            <p:nvPr/>
          </p:nvGrpSpPr>
          <p:grpSpPr>
            <a:xfrm>
              <a:off x="4754838" y="2456961"/>
              <a:ext cx="1330733" cy="1330733"/>
              <a:chOff x="4600948" y="5372643"/>
              <a:chExt cx="2540001" cy="2540001"/>
            </a:xfrm>
          </p:grpSpPr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5D491CFE-688C-EF57-853C-57FE17D8BE75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70D2094-F203-460B-6B7C-302073F6E536}"/>
                  </a:ext>
                </a:extLst>
              </p:cNvPr>
              <p:cNvSpPr txBox="1"/>
              <p:nvPr/>
            </p:nvSpPr>
            <p:spPr>
              <a:xfrm>
                <a:off x="4709223" y="5910020"/>
                <a:ext cx="2374144" cy="1418872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Task</a:t>
                </a:r>
              </a:p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Manager</a:t>
                </a:r>
                <a:endParaRPr lang="en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30A4D621-64D2-A4A6-568E-FFA82D77ABFD}"/>
                </a:ext>
              </a:extLst>
            </p:cNvPr>
            <p:cNvGrpSpPr/>
            <p:nvPr/>
          </p:nvGrpSpPr>
          <p:grpSpPr>
            <a:xfrm>
              <a:off x="4724469" y="4175452"/>
              <a:ext cx="1330733" cy="1330733"/>
              <a:chOff x="4542984" y="5372643"/>
              <a:chExt cx="2540001" cy="2540001"/>
            </a:xfrm>
          </p:grpSpPr>
          <p:sp>
            <p:nvSpPr>
              <p:cNvPr id="25" name="모서리가 둥근 직사각형 24">
                <a:extLst>
                  <a:ext uri="{FF2B5EF4-FFF2-40B4-BE49-F238E27FC236}">
                    <a16:creationId xmlns:a16="http://schemas.microsoft.com/office/drawing/2014/main" id="{1C1EFDE9-08A2-5D75-D6C0-A10636AB3CC8}"/>
                  </a:ext>
                </a:extLst>
              </p:cNvPr>
              <p:cNvSpPr/>
              <p:nvPr/>
            </p:nvSpPr>
            <p:spPr>
              <a:xfrm>
                <a:off x="4542984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A74304D-2EB4-EB7E-D69D-5EA8151411A0}"/>
                  </a:ext>
                </a:extLst>
              </p:cNvPr>
              <p:cNvSpPr txBox="1"/>
              <p:nvPr/>
            </p:nvSpPr>
            <p:spPr>
              <a:xfrm>
                <a:off x="4674460" y="6294229"/>
                <a:ext cx="2279362" cy="801966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Queue</a:t>
                </a:r>
                <a:endParaRPr lang="en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198BC4C9-C6C2-602F-43BD-C8223437697C}"/>
                </a:ext>
              </a:extLst>
            </p:cNvPr>
            <p:cNvGrpSpPr/>
            <p:nvPr/>
          </p:nvGrpSpPr>
          <p:grpSpPr>
            <a:xfrm>
              <a:off x="4736825" y="5892089"/>
              <a:ext cx="1330733" cy="1330733"/>
              <a:chOff x="4600948" y="5372643"/>
              <a:chExt cx="2540001" cy="2540001"/>
            </a:xfrm>
          </p:grpSpPr>
          <p:sp>
            <p:nvSpPr>
              <p:cNvPr id="30" name="모서리가 둥근 직사각형 29">
                <a:extLst>
                  <a:ext uri="{FF2B5EF4-FFF2-40B4-BE49-F238E27FC236}">
                    <a16:creationId xmlns:a16="http://schemas.microsoft.com/office/drawing/2014/main" id="{4B9BA645-4964-F70C-AA16-018EF6C6410D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AF3120B-9827-EC99-FF96-02E2F9BF35A4}"/>
                  </a:ext>
                </a:extLst>
              </p:cNvPr>
              <p:cNvSpPr txBox="1"/>
              <p:nvPr/>
            </p:nvSpPr>
            <p:spPr>
              <a:xfrm>
                <a:off x="4732424" y="6266074"/>
                <a:ext cx="2279362" cy="801966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Mutex</a:t>
                </a:r>
                <a:endParaRPr lang="en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cxnSp>
          <p:nvCxnSpPr>
            <p:cNvPr id="56" name="구부러진 연결선[U] 55">
              <a:extLst>
                <a:ext uri="{FF2B5EF4-FFF2-40B4-BE49-F238E27FC236}">
                  <a16:creationId xmlns:a16="http://schemas.microsoft.com/office/drawing/2014/main" id="{1F145E26-5DA5-82B7-1305-D61163B890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38086" y="3205508"/>
              <a:ext cx="1813216" cy="1592369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A8308F2A-B5F9-A051-D671-E4B1C727EECA}"/>
                </a:ext>
              </a:extLst>
            </p:cNvPr>
            <p:cNvGrpSpPr/>
            <p:nvPr/>
          </p:nvGrpSpPr>
          <p:grpSpPr>
            <a:xfrm>
              <a:off x="8381109" y="2418393"/>
              <a:ext cx="1358954" cy="1395001"/>
              <a:chOff x="4600948" y="5066812"/>
              <a:chExt cx="2772296" cy="2845834"/>
            </a:xfrm>
          </p:grpSpPr>
          <p:sp>
            <p:nvSpPr>
              <p:cNvPr id="75" name="모서리가 둥근 직사각형 74">
                <a:extLst>
                  <a:ext uri="{FF2B5EF4-FFF2-40B4-BE49-F238E27FC236}">
                    <a16:creationId xmlns:a16="http://schemas.microsoft.com/office/drawing/2014/main" id="{DEFD73F0-95A9-C400-3635-D0268FC94235}"/>
                  </a:ext>
                </a:extLst>
              </p:cNvPr>
              <p:cNvSpPr/>
              <p:nvPr/>
            </p:nvSpPr>
            <p:spPr>
              <a:xfrm>
                <a:off x="4600948" y="5066812"/>
                <a:ext cx="2772296" cy="2845834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625AAA93-E25E-B131-8BD3-647B1FC318FD}"/>
                  </a:ext>
                </a:extLst>
              </p:cNvPr>
              <p:cNvSpPr txBox="1"/>
              <p:nvPr/>
            </p:nvSpPr>
            <p:spPr>
              <a:xfrm>
                <a:off x="4787786" y="5242403"/>
                <a:ext cx="2366460" cy="2571420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Free Task Pool:  Stack</a:t>
                </a:r>
                <a:endParaRPr lang="en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01BC1987-6CED-08EF-C3F0-273423C608BA}"/>
                </a:ext>
              </a:extLst>
            </p:cNvPr>
            <p:cNvGrpSpPr/>
            <p:nvPr/>
          </p:nvGrpSpPr>
          <p:grpSpPr>
            <a:xfrm>
              <a:off x="8414984" y="3976236"/>
              <a:ext cx="1291207" cy="2792529"/>
              <a:chOff x="4600948" y="5313642"/>
              <a:chExt cx="2772296" cy="5936092"/>
            </a:xfrm>
          </p:grpSpPr>
          <p:sp>
            <p:nvSpPr>
              <p:cNvPr id="78" name="모서리가 둥근 직사각형 77">
                <a:extLst>
                  <a:ext uri="{FF2B5EF4-FFF2-40B4-BE49-F238E27FC236}">
                    <a16:creationId xmlns:a16="http://schemas.microsoft.com/office/drawing/2014/main" id="{812296DF-F88F-631D-58D0-DF8A940AAD98}"/>
                  </a:ext>
                </a:extLst>
              </p:cNvPr>
              <p:cNvSpPr/>
              <p:nvPr/>
            </p:nvSpPr>
            <p:spPr>
              <a:xfrm>
                <a:off x="4600948" y="5313642"/>
                <a:ext cx="2772296" cy="5936092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FE68207B-15A5-457E-F3C5-64A052EF42EC}"/>
                  </a:ext>
                </a:extLst>
              </p:cNvPr>
              <p:cNvSpPr txBox="1"/>
              <p:nvPr/>
            </p:nvSpPr>
            <p:spPr>
              <a:xfrm>
                <a:off x="4847413" y="5956442"/>
                <a:ext cx="2279362" cy="4774871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19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Ready List Pool:</a:t>
                </a:r>
              </a:p>
              <a:p>
                <a:pPr algn="ctr"/>
                <a:r>
                  <a:rPr lang="en-US" altLang="ko-KR" sz="19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Circular Doubly Linked List</a:t>
                </a:r>
                <a:endParaRPr lang="en" altLang="ko-KR" sz="19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cxnSp>
          <p:nvCxnSpPr>
            <p:cNvPr id="90" name="직선 화살표 연결선 89">
              <a:extLst>
                <a:ext uri="{FF2B5EF4-FFF2-40B4-BE49-F238E27FC236}">
                  <a16:creationId xmlns:a16="http://schemas.microsoft.com/office/drawing/2014/main" id="{A81CA658-18BE-2846-6AE5-A81A4123F328}"/>
                </a:ext>
              </a:extLst>
            </p:cNvPr>
            <p:cNvCxnSpPr>
              <a:cxnSpLocks/>
            </p:cNvCxnSpPr>
            <p:nvPr/>
          </p:nvCxnSpPr>
          <p:spPr>
            <a:xfrm>
              <a:off x="6154452" y="3205508"/>
              <a:ext cx="2140974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직선 화살표 연결선 90">
              <a:extLst>
                <a:ext uri="{FF2B5EF4-FFF2-40B4-BE49-F238E27FC236}">
                  <a16:creationId xmlns:a16="http://schemas.microsoft.com/office/drawing/2014/main" id="{5D92723D-3870-3B2F-5867-C1B3C298BD1B}"/>
                </a:ext>
              </a:extLst>
            </p:cNvPr>
            <p:cNvCxnSpPr>
              <a:cxnSpLocks/>
            </p:cNvCxnSpPr>
            <p:nvPr/>
          </p:nvCxnSpPr>
          <p:spPr>
            <a:xfrm>
              <a:off x="6154451" y="3205508"/>
              <a:ext cx="2161907" cy="230067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직선 화살표 연결선 91">
              <a:extLst>
                <a:ext uri="{FF2B5EF4-FFF2-40B4-BE49-F238E27FC236}">
                  <a16:creationId xmlns:a16="http://schemas.microsoft.com/office/drawing/2014/main" id="{5FF554A5-624C-42F8-F5F3-1F1702AFD146}"/>
                </a:ext>
              </a:extLst>
            </p:cNvPr>
            <p:cNvCxnSpPr>
              <a:cxnSpLocks/>
            </p:cNvCxnSpPr>
            <p:nvPr/>
          </p:nvCxnSpPr>
          <p:spPr>
            <a:xfrm>
              <a:off x="6154451" y="3205508"/>
              <a:ext cx="2140975" cy="510859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E3B21528-E136-60E3-9442-D36356B3E11C}"/>
                </a:ext>
              </a:extLst>
            </p:cNvPr>
            <p:cNvGrpSpPr/>
            <p:nvPr/>
          </p:nvGrpSpPr>
          <p:grpSpPr>
            <a:xfrm>
              <a:off x="8414983" y="6917836"/>
              <a:ext cx="1291207" cy="2792529"/>
              <a:chOff x="4600948" y="5313642"/>
              <a:chExt cx="2772296" cy="5936092"/>
            </a:xfrm>
          </p:grpSpPr>
          <p:sp>
            <p:nvSpPr>
              <p:cNvPr id="99" name="모서리가 둥근 직사각형 98">
                <a:extLst>
                  <a:ext uri="{FF2B5EF4-FFF2-40B4-BE49-F238E27FC236}">
                    <a16:creationId xmlns:a16="http://schemas.microsoft.com/office/drawing/2014/main" id="{D2CCC8D6-51DB-DC81-277C-8F13BAC57914}"/>
                  </a:ext>
                </a:extLst>
              </p:cNvPr>
              <p:cNvSpPr/>
              <p:nvPr/>
            </p:nvSpPr>
            <p:spPr>
              <a:xfrm>
                <a:off x="4600948" y="5313642"/>
                <a:ext cx="2772296" cy="5936092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B88665E3-433E-3C9E-8336-08170CA17823}"/>
                  </a:ext>
                </a:extLst>
              </p:cNvPr>
              <p:cNvSpPr txBox="1"/>
              <p:nvPr/>
            </p:nvSpPr>
            <p:spPr>
              <a:xfrm>
                <a:off x="4847413" y="6065230"/>
                <a:ext cx="2279364" cy="4546974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Blocked List Pool:</a:t>
                </a:r>
              </a:p>
              <a:p>
                <a:pPr algn="ctr"/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Circular Doubly Linked List</a:t>
                </a:r>
                <a:endParaRPr lang="en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D1C62691-FAB3-81ED-A693-003EC690B5CA}"/>
                </a:ext>
              </a:extLst>
            </p:cNvPr>
            <p:cNvSpPr/>
            <p:nvPr/>
          </p:nvSpPr>
          <p:spPr>
            <a:xfrm>
              <a:off x="147850" y="2256496"/>
              <a:ext cx="9763068" cy="7560000"/>
            </a:xfrm>
            <a:prstGeom prst="rect">
              <a:avLst/>
            </a:prstGeom>
            <a:noFill/>
            <a:ln w="25400" cap="flat">
              <a:solidFill>
                <a:schemeClr val="accent6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</p:grpSp>
      <p:sp>
        <p:nvSpPr>
          <p:cNvPr id="130" name="TextBox 129">
            <a:extLst>
              <a:ext uri="{FF2B5EF4-FFF2-40B4-BE49-F238E27FC236}">
                <a16:creationId xmlns:a16="http://schemas.microsoft.com/office/drawing/2014/main" id="{71E50B97-75D7-C3F6-7410-17EE42C12439}"/>
              </a:ext>
            </a:extLst>
          </p:cNvPr>
          <p:cNvSpPr txBox="1"/>
          <p:nvPr/>
        </p:nvSpPr>
        <p:spPr>
          <a:xfrm>
            <a:off x="1351617" y="2134936"/>
            <a:ext cx="3183313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16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ea"/>
                <a:ea typeface="+mn-ea"/>
                <a:cs typeface="+mn-cs"/>
                <a:sym typeface="Helvetica"/>
              </a:rPr>
              <a:t>*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유지보수성</a:t>
            </a:r>
            <a:r>
              <a:rPr lang="en-US" altLang="ko-KR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: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 </a:t>
            </a:r>
            <a:r>
              <a:rPr lang="en-US" altLang="ko-KR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OOP, 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책임분리</a:t>
            </a:r>
            <a:r>
              <a:rPr lang="en-US" altLang="ko-KR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, Self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 </a:t>
            </a:r>
            <a:endParaRPr kumimoji="0" lang="ko-KR" altLang="en-US" sz="1600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+mn-ea"/>
              <a:ea typeface="+mn-ea"/>
              <a:cs typeface="+mn-cs"/>
              <a:sym typeface="Helvetica"/>
            </a:endParaRPr>
          </a:p>
        </p:txBody>
      </p: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D9ED3838-F1E1-5BC9-8D5A-93E64055F210}"/>
              </a:ext>
            </a:extLst>
          </p:cNvPr>
          <p:cNvGrpSpPr/>
          <p:nvPr/>
        </p:nvGrpSpPr>
        <p:grpSpPr>
          <a:xfrm>
            <a:off x="13381443" y="2604001"/>
            <a:ext cx="1965378" cy="1965378"/>
            <a:chOff x="4600948" y="5372643"/>
            <a:chExt cx="2540001" cy="2540001"/>
          </a:xfrm>
        </p:grpSpPr>
        <p:sp>
          <p:nvSpPr>
            <p:cNvPr id="113" name="모서리가 둥근 직사각형 112">
              <a:extLst>
                <a:ext uri="{FF2B5EF4-FFF2-40B4-BE49-F238E27FC236}">
                  <a16:creationId xmlns:a16="http://schemas.microsoft.com/office/drawing/2014/main" id="{AE59DCBE-502C-F6E2-4168-F52F52E239AB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5197AEA1-63C8-A4E0-6ABC-7F1F6508332A}"/>
                </a:ext>
              </a:extLst>
            </p:cNvPr>
            <p:cNvSpPr txBox="1"/>
            <p:nvPr/>
          </p:nvSpPr>
          <p:spPr>
            <a:xfrm>
              <a:off x="4671430" y="5782753"/>
              <a:ext cx="2409682" cy="1789923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8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Interrupts Lock Manager</a:t>
              </a:r>
              <a:endParaRPr lang="en" altLang="ko-KR" sz="28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DBD47A2-FC0F-73A1-5F4E-AC3CA2031036}"/>
              </a:ext>
            </a:extLst>
          </p:cNvPr>
          <p:cNvGrpSpPr/>
          <p:nvPr/>
        </p:nvGrpSpPr>
        <p:grpSpPr>
          <a:xfrm>
            <a:off x="13672943" y="6337874"/>
            <a:ext cx="1382376" cy="1382376"/>
            <a:chOff x="4600948" y="5372643"/>
            <a:chExt cx="2540001" cy="2540001"/>
          </a:xfrm>
        </p:grpSpPr>
        <p:sp>
          <p:nvSpPr>
            <p:cNvPr id="116" name="모서리가 둥근 직사각형 115">
              <a:extLst>
                <a:ext uri="{FF2B5EF4-FFF2-40B4-BE49-F238E27FC236}">
                  <a16:creationId xmlns:a16="http://schemas.microsoft.com/office/drawing/2014/main" id="{B1FA5008-97F6-F54E-A954-0968AC744ED4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C68B3734-FF5A-2B10-C772-9E448F2B8C8D}"/>
                </a:ext>
              </a:extLst>
            </p:cNvPr>
            <p:cNvSpPr txBox="1"/>
            <p:nvPr/>
          </p:nvSpPr>
          <p:spPr>
            <a:xfrm>
              <a:off x="4731267" y="5992306"/>
              <a:ext cx="2279362" cy="1300674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Scoped</a:t>
              </a:r>
            </a:p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Lock</a:t>
              </a:r>
              <a:endParaRPr lang="en" altLang="ko-KR" sz="20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127" name="직선 화살표 연결선 126">
            <a:extLst>
              <a:ext uri="{FF2B5EF4-FFF2-40B4-BE49-F238E27FC236}">
                <a16:creationId xmlns:a16="http://schemas.microsoft.com/office/drawing/2014/main" id="{3085AF65-52F7-D189-1577-85FD6383575E}"/>
              </a:ext>
            </a:extLst>
          </p:cNvPr>
          <p:cNvCxnSpPr>
            <a:cxnSpLocks/>
          </p:cNvCxnSpPr>
          <p:nvPr/>
        </p:nvCxnSpPr>
        <p:spPr>
          <a:xfrm>
            <a:off x="14364131" y="4654283"/>
            <a:ext cx="0" cy="15986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4F6D0065-8C5A-D205-2C92-800591437D4C}"/>
              </a:ext>
            </a:extLst>
          </p:cNvPr>
          <p:cNvSpPr/>
          <p:nvPr/>
        </p:nvSpPr>
        <p:spPr>
          <a:xfrm>
            <a:off x="12720150" y="2473486"/>
            <a:ext cx="3256754" cy="5387404"/>
          </a:xfrm>
          <a:prstGeom prst="rect">
            <a:avLst/>
          </a:prstGeom>
          <a:noFill/>
          <a:ln w="25400" cap="flat">
            <a:solidFill>
              <a:schemeClr val="accent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79F503DF-7AC6-18E5-079E-B51DBB00CFAE}"/>
              </a:ext>
            </a:extLst>
          </p:cNvPr>
          <p:cNvSpPr txBox="1"/>
          <p:nvPr/>
        </p:nvSpPr>
        <p:spPr>
          <a:xfrm>
            <a:off x="12703865" y="2145249"/>
            <a:ext cx="2602011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16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  <a:sym typeface="Helvetica"/>
              </a:rPr>
              <a:t>*</a:t>
            </a:r>
            <a:r>
              <a:rPr lang="ko-KR" altLang="en-US" sz="16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rPr>
              <a:t>안정성</a:t>
            </a:r>
            <a:r>
              <a:rPr lang="en-US" altLang="ko-KR" sz="1600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n-cs"/>
              </a:rPr>
              <a:t>: RAII, Tail, Counter</a:t>
            </a:r>
            <a:endParaRPr kumimoji="0" lang="ko-KR" altLang="en-US" sz="1600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cs typeface="+mn-cs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8587665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99B49-5F75-9CBA-CAC9-ECDAB48FD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4474D94A-6DA2-019F-0E61-33A762DFE51C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sp>
        <p:nvSpPr>
          <p:cNvPr id="53" name="효율성…">
            <a:extLst>
              <a:ext uri="{FF2B5EF4-FFF2-40B4-BE49-F238E27FC236}">
                <a16:creationId xmlns:a16="http://schemas.microsoft.com/office/drawing/2014/main" id="{8EFF5858-805A-B3EC-C197-0C8063124EE6}"/>
              </a:ext>
            </a:extLst>
          </p:cNvPr>
          <p:cNvSpPr/>
          <p:nvPr/>
        </p:nvSpPr>
        <p:spPr>
          <a:xfrm>
            <a:off x="7309065" y="1485077"/>
            <a:ext cx="6275253" cy="1372401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dirty="0">
                <a:solidFill>
                  <a:schemeClr val="accent6"/>
                </a:solidFill>
                <a:latin typeface="+mn-ea"/>
                <a:ea typeface="+mn-ea"/>
              </a:rPr>
              <a:t>*</a:t>
            </a:r>
            <a:r>
              <a:rPr dirty="0" err="1">
                <a:solidFill>
                  <a:schemeClr val="accent6"/>
                </a:solidFill>
                <a:latin typeface="+mn-ea"/>
                <a:ea typeface="+mn-ea"/>
              </a:rPr>
              <a:t>효율성</a:t>
            </a:r>
            <a:r>
              <a:rPr lang="en-US" dirty="0">
                <a:solidFill>
                  <a:schemeClr val="accent6"/>
                </a:solidFill>
                <a:latin typeface="+mn-ea"/>
                <a:ea typeface="+mn-ea"/>
              </a:rPr>
              <a:t>: </a:t>
            </a:r>
            <a:r>
              <a:rPr lang="en" dirty="0">
                <a:solidFill>
                  <a:schemeClr val="accent6"/>
                </a:solidFill>
                <a:latin typeface="+mn-ea"/>
                <a:ea typeface="+mn-ea"/>
              </a:rPr>
              <a:t>Task</a:t>
            </a:r>
            <a:r>
              <a:rPr lang="ko-KR" altLang="en-US" dirty="0">
                <a:solidFill>
                  <a:schemeClr val="accent6"/>
                </a:solidFill>
                <a:latin typeface="+mn-ea"/>
                <a:ea typeface="+mn-ea"/>
              </a:rPr>
              <a:t>별 관리</a:t>
            </a:r>
            <a:endParaRPr lang="en" dirty="0">
              <a:solidFill>
                <a:schemeClr val="accent6"/>
              </a:solidFill>
              <a:latin typeface="+mn-ea"/>
              <a:ea typeface="+mn-ea"/>
            </a:endParaRPr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23431943-333F-FC20-A53C-22F46D96A15F}"/>
              </a:ext>
            </a:extLst>
          </p:cNvPr>
          <p:cNvSpPr/>
          <p:nvPr/>
        </p:nvSpPr>
        <p:spPr>
          <a:xfrm>
            <a:off x="599637" y="1459729"/>
            <a:ext cx="4678419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OS Kernel Components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745260D-6233-ACCD-4836-8967ADD32E87}"/>
              </a:ext>
            </a:extLst>
          </p:cNvPr>
          <p:cNvGrpSpPr/>
          <p:nvPr/>
        </p:nvGrpSpPr>
        <p:grpSpPr>
          <a:xfrm>
            <a:off x="1120180" y="4217109"/>
            <a:ext cx="15413353" cy="5222842"/>
            <a:chOff x="997348" y="3271090"/>
            <a:chExt cx="15413353" cy="5222842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0CEB675C-9FE6-E8F1-5434-7C545F55DF4A}"/>
                </a:ext>
              </a:extLst>
            </p:cNvPr>
            <p:cNvGrpSpPr/>
            <p:nvPr/>
          </p:nvGrpSpPr>
          <p:grpSpPr>
            <a:xfrm>
              <a:off x="997349" y="3271090"/>
              <a:ext cx="1270001" cy="1270001"/>
              <a:chOff x="1209469" y="3346018"/>
              <a:chExt cx="1270001" cy="1270001"/>
            </a:xfrm>
          </p:grpSpPr>
          <p:sp>
            <p:nvSpPr>
              <p:cNvPr id="4" name="모서리가 둥근 직사각형 3">
                <a:extLst>
                  <a:ext uri="{FF2B5EF4-FFF2-40B4-BE49-F238E27FC236}">
                    <a16:creationId xmlns:a16="http://schemas.microsoft.com/office/drawing/2014/main" id="{5814B2C8-90A7-D7F5-2F02-8E6DBEA33553}"/>
                  </a:ext>
                </a:extLst>
              </p:cNvPr>
              <p:cNvSpPr/>
              <p:nvPr/>
            </p:nvSpPr>
            <p:spPr>
              <a:xfrm>
                <a:off x="1209469" y="3346018"/>
                <a:ext cx="1270001" cy="127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C6975BE-F0D0-DC8E-247E-137F984D6919}"/>
                  </a:ext>
                </a:extLst>
              </p:cNvPr>
              <p:cNvSpPr txBox="1"/>
              <p:nvPr/>
            </p:nvSpPr>
            <p:spPr>
              <a:xfrm>
                <a:off x="1458607" y="3823781"/>
                <a:ext cx="842141" cy="369328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ko-KR" sz="1800" b="1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Malgun Gothic" panose="020B0503020000020004" pitchFamily="34" charset="-127"/>
                    <a:ea typeface="Malgun Gothic" panose="020B0503020000020004" pitchFamily="34" charset="-127"/>
                    <a:sym typeface="Helvetica"/>
                  </a:rPr>
                  <a:t>Task 1</a:t>
                </a: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656AFC5-9D20-EA09-457A-E5639C3FBEDE}"/>
                </a:ext>
              </a:extLst>
            </p:cNvPr>
            <p:cNvGrpSpPr/>
            <p:nvPr/>
          </p:nvGrpSpPr>
          <p:grpSpPr>
            <a:xfrm>
              <a:off x="997349" y="5247510"/>
              <a:ext cx="1270001" cy="1270001"/>
              <a:chOff x="1209469" y="3346018"/>
              <a:chExt cx="1270001" cy="1270001"/>
            </a:xfrm>
          </p:grpSpPr>
          <p:sp>
            <p:nvSpPr>
              <p:cNvPr id="9" name="모서리가 둥근 직사각형 8">
                <a:extLst>
                  <a:ext uri="{FF2B5EF4-FFF2-40B4-BE49-F238E27FC236}">
                    <a16:creationId xmlns:a16="http://schemas.microsoft.com/office/drawing/2014/main" id="{17A55919-0FB9-6A33-5A1D-F39A3241934F}"/>
                  </a:ext>
                </a:extLst>
              </p:cNvPr>
              <p:cNvSpPr/>
              <p:nvPr/>
            </p:nvSpPr>
            <p:spPr>
              <a:xfrm>
                <a:off x="1209469" y="3346018"/>
                <a:ext cx="1270001" cy="127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101CB80-DE10-5A03-F875-C497B9B45AA5}"/>
                  </a:ext>
                </a:extLst>
              </p:cNvPr>
              <p:cNvSpPr txBox="1"/>
              <p:nvPr/>
            </p:nvSpPr>
            <p:spPr>
              <a:xfrm>
                <a:off x="1458607" y="3823781"/>
                <a:ext cx="842141" cy="369328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ko-KR" sz="1800" b="1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Malgun Gothic" panose="020B0503020000020004" pitchFamily="34" charset="-127"/>
                    <a:ea typeface="Malgun Gothic" panose="020B0503020000020004" pitchFamily="34" charset="-127"/>
                    <a:sym typeface="Helvetica"/>
                  </a:rPr>
                  <a:t>Task 2</a:t>
                </a: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F376B2C-9069-8502-877C-25AB01BB6F28}"/>
                </a:ext>
              </a:extLst>
            </p:cNvPr>
            <p:cNvGrpSpPr/>
            <p:nvPr/>
          </p:nvGrpSpPr>
          <p:grpSpPr>
            <a:xfrm>
              <a:off x="997348" y="7223931"/>
              <a:ext cx="1270001" cy="1270001"/>
              <a:chOff x="1209469" y="3346018"/>
              <a:chExt cx="1270001" cy="1270001"/>
            </a:xfrm>
          </p:grpSpPr>
          <p:sp>
            <p:nvSpPr>
              <p:cNvPr id="12" name="모서리가 둥근 직사각형 11">
                <a:extLst>
                  <a:ext uri="{FF2B5EF4-FFF2-40B4-BE49-F238E27FC236}">
                    <a16:creationId xmlns:a16="http://schemas.microsoft.com/office/drawing/2014/main" id="{F98C7983-C041-7E35-AFD6-BB2101A4A79F}"/>
                  </a:ext>
                </a:extLst>
              </p:cNvPr>
              <p:cNvSpPr/>
              <p:nvPr/>
            </p:nvSpPr>
            <p:spPr>
              <a:xfrm>
                <a:off x="1209469" y="3346018"/>
                <a:ext cx="1270001" cy="127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4208F70-BE9A-7B70-2A94-7C20F3512A4B}"/>
                  </a:ext>
                </a:extLst>
              </p:cNvPr>
              <p:cNvSpPr txBox="1"/>
              <p:nvPr/>
            </p:nvSpPr>
            <p:spPr>
              <a:xfrm>
                <a:off x="1287905" y="3832466"/>
                <a:ext cx="1176817" cy="307773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ko-KR" sz="1400" b="1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Malgun Gothic" panose="020B0503020000020004" pitchFamily="34" charset="-127"/>
                    <a:ea typeface="Malgun Gothic" panose="020B0503020000020004" pitchFamily="34" charset="-127"/>
                    <a:sym typeface="Helvetica"/>
                  </a:rPr>
                  <a:t>Interrupts 1</a:t>
                </a:r>
              </a:p>
            </p:txBody>
          </p:sp>
        </p:grpSp>
        <p:cxnSp>
          <p:nvCxnSpPr>
            <p:cNvPr id="15" name="구부러진 연결선[U] 14">
              <a:extLst>
                <a:ext uri="{FF2B5EF4-FFF2-40B4-BE49-F238E27FC236}">
                  <a16:creationId xmlns:a16="http://schemas.microsoft.com/office/drawing/2014/main" id="{5DF7B767-1BAE-0884-F2F6-5CB7A2B976BA}"/>
                </a:ext>
              </a:extLst>
            </p:cNvPr>
            <p:cNvCxnSpPr>
              <a:cxnSpLocks/>
            </p:cNvCxnSpPr>
            <p:nvPr/>
          </p:nvCxnSpPr>
          <p:spPr>
            <a:xfrm>
              <a:off x="2715188" y="4041040"/>
              <a:ext cx="1936652" cy="1691888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구부러진 연결선[U] 19">
              <a:extLst>
                <a:ext uri="{FF2B5EF4-FFF2-40B4-BE49-F238E27FC236}">
                  <a16:creationId xmlns:a16="http://schemas.microsoft.com/office/drawing/2014/main" id="{36DE12D3-7230-1163-FC36-A46605D74118}"/>
                </a:ext>
              </a:extLst>
            </p:cNvPr>
            <p:cNvCxnSpPr>
              <a:cxnSpLocks/>
            </p:cNvCxnSpPr>
            <p:nvPr/>
          </p:nvCxnSpPr>
          <p:spPr>
            <a:xfrm>
              <a:off x="2631130" y="5882510"/>
              <a:ext cx="2020710" cy="12700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구부러진 연결선[U] 21">
              <a:extLst>
                <a:ext uri="{FF2B5EF4-FFF2-40B4-BE49-F238E27FC236}">
                  <a16:creationId xmlns:a16="http://schemas.microsoft.com/office/drawing/2014/main" id="{071CA062-B69A-F5B1-AC46-652057801E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54633" y="6044792"/>
              <a:ext cx="2097207" cy="1847730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29623310-EA77-199B-5D9C-F81AB00789D9}"/>
                </a:ext>
              </a:extLst>
            </p:cNvPr>
            <p:cNvGrpSpPr/>
            <p:nvPr/>
          </p:nvGrpSpPr>
          <p:grpSpPr>
            <a:xfrm>
              <a:off x="5215910" y="4955848"/>
              <a:ext cx="2075134" cy="1780890"/>
              <a:chOff x="4929145" y="5730448"/>
              <a:chExt cx="2075134" cy="1780890"/>
            </a:xfrm>
          </p:grpSpPr>
          <p:sp>
            <p:nvSpPr>
              <p:cNvPr id="28" name="모서리가 둥근 직사각형 27">
                <a:extLst>
                  <a:ext uri="{FF2B5EF4-FFF2-40B4-BE49-F238E27FC236}">
                    <a16:creationId xmlns:a16="http://schemas.microsoft.com/office/drawing/2014/main" id="{25AD3848-5625-4084-647D-2FB5E353DC7F}"/>
                  </a:ext>
                </a:extLst>
              </p:cNvPr>
              <p:cNvSpPr/>
              <p:nvPr/>
            </p:nvSpPr>
            <p:spPr>
              <a:xfrm>
                <a:off x="5102349" y="5730448"/>
                <a:ext cx="1780890" cy="1780890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2B9B262-08E0-9321-4E34-43AF952937FA}"/>
                  </a:ext>
                </a:extLst>
              </p:cNvPr>
              <p:cNvSpPr txBox="1"/>
              <p:nvPr/>
            </p:nvSpPr>
            <p:spPr>
              <a:xfrm>
                <a:off x="4929145" y="6159230"/>
                <a:ext cx="2075134" cy="923326"/>
              </a:xfrm>
              <a:prstGeom prst="rect">
                <a:avLst/>
              </a:prstGeom>
              <a:noFill/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Gate</a:t>
                </a:r>
                <a:r>
                  <a:rPr lang="ko-KR" altLang="en-US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</a:t>
                </a:r>
                <a:r>
                  <a:rPr lang="en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Keeper </a:t>
                </a:r>
              </a:p>
              <a:p>
                <a:pPr algn="ctr"/>
                <a:r>
                  <a:rPr lang="ko-KR" altLang="en-US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전용</a:t>
                </a:r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</a:t>
                </a:r>
                <a:r>
                  <a:rPr lang="ko-KR" altLang="en-US" b="1" dirty="0" err="1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메일함</a:t>
                </a:r>
                <a:endParaRPr lang="en-US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  <a:p>
                <a:pPr algn="ctr"/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(</a:t>
                </a:r>
                <a:r>
                  <a:rPr lang="en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Queue)</a:t>
                </a:r>
              </a:p>
            </p:txBody>
          </p:sp>
        </p:grpSp>
        <p:cxnSp>
          <p:nvCxnSpPr>
            <p:cNvPr id="35" name="구부러진 연결선[U] 34">
              <a:extLst>
                <a:ext uri="{FF2B5EF4-FFF2-40B4-BE49-F238E27FC236}">
                  <a16:creationId xmlns:a16="http://schemas.microsoft.com/office/drawing/2014/main" id="{70B282EC-A285-D8DF-E5D7-5DB80A1A1C5C}"/>
                </a:ext>
              </a:extLst>
            </p:cNvPr>
            <p:cNvCxnSpPr>
              <a:cxnSpLocks/>
            </p:cNvCxnSpPr>
            <p:nvPr/>
          </p:nvCxnSpPr>
          <p:spPr>
            <a:xfrm>
              <a:off x="7847926" y="5952188"/>
              <a:ext cx="1330238" cy="8360"/>
            </a:xfrm>
            <a:prstGeom prst="curved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0507EA13-6095-3E66-8560-4EC200B3841C}"/>
                </a:ext>
              </a:extLst>
            </p:cNvPr>
            <p:cNvGrpSpPr/>
            <p:nvPr/>
          </p:nvGrpSpPr>
          <p:grpSpPr>
            <a:xfrm>
              <a:off x="9617164" y="5008004"/>
              <a:ext cx="1780890" cy="1780890"/>
              <a:chOff x="4923627" y="5811119"/>
              <a:chExt cx="1780890" cy="1780890"/>
            </a:xfrm>
          </p:grpSpPr>
          <p:sp>
            <p:nvSpPr>
              <p:cNvPr id="39" name="모서리가 둥근 직사각형 38">
                <a:extLst>
                  <a:ext uri="{FF2B5EF4-FFF2-40B4-BE49-F238E27FC236}">
                    <a16:creationId xmlns:a16="http://schemas.microsoft.com/office/drawing/2014/main" id="{4F789E47-01C7-5216-CC6C-527C86F59DA3}"/>
                  </a:ext>
                </a:extLst>
              </p:cNvPr>
              <p:cNvSpPr/>
              <p:nvPr/>
            </p:nvSpPr>
            <p:spPr>
              <a:xfrm>
                <a:off x="4923627" y="5811119"/>
                <a:ext cx="1780890" cy="1780890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4800B35-2860-50D1-FB57-9B5285A9CFCA}"/>
                  </a:ext>
                </a:extLst>
              </p:cNvPr>
              <p:cNvSpPr txBox="1"/>
              <p:nvPr/>
            </p:nvSpPr>
            <p:spPr>
              <a:xfrm>
                <a:off x="4923627" y="6286067"/>
                <a:ext cx="1732416" cy="830993"/>
              </a:xfrm>
              <a:prstGeom prst="rect">
                <a:avLst/>
              </a:prstGeom>
              <a:noFill/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Gate</a:t>
                </a:r>
                <a:r>
                  <a:rPr lang="ko-KR" altLang="en-US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</a:t>
                </a:r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Keeper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cxnSp>
          <p:nvCxnSpPr>
            <p:cNvPr id="42" name="구부러진 연결선[U] 41">
              <a:extLst>
                <a:ext uri="{FF2B5EF4-FFF2-40B4-BE49-F238E27FC236}">
                  <a16:creationId xmlns:a16="http://schemas.microsoft.com/office/drawing/2014/main" id="{C14EBC39-2FFC-F3AE-9A49-517F88F23B4A}"/>
                </a:ext>
              </a:extLst>
            </p:cNvPr>
            <p:cNvCxnSpPr>
              <a:cxnSpLocks/>
            </p:cNvCxnSpPr>
            <p:nvPr/>
          </p:nvCxnSpPr>
          <p:spPr>
            <a:xfrm>
              <a:off x="12227328" y="5868043"/>
              <a:ext cx="1330238" cy="8360"/>
            </a:xfrm>
            <a:prstGeom prst="curvedConnector3">
              <a:avLst>
                <a:gd name="adj1" fmla="val 52217"/>
              </a:avLst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915B2729-1BF7-2D92-E6E3-141AA080749D}"/>
                </a:ext>
              </a:extLst>
            </p:cNvPr>
            <p:cNvGrpSpPr/>
            <p:nvPr/>
          </p:nvGrpSpPr>
          <p:grpSpPr>
            <a:xfrm>
              <a:off x="13870700" y="4541091"/>
              <a:ext cx="2540001" cy="2540001"/>
              <a:chOff x="4600948" y="5372643"/>
              <a:chExt cx="2540001" cy="2540001"/>
            </a:xfrm>
          </p:grpSpPr>
          <p:sp>
            <p:nvSpPr>
              <p:cNvPr id="44" name="모서리가 둥근 직사각형 43">
                <a:extLst>
                  <a:ext uri="{FF2B5EF4-FFF2-40B4-BE49-F238E27FC236}">
                    <a16:creationId xmlns:a16="http://schemas.microsoft.com/office/drawing/2014/main" id="{4B8DBC8F-C0D1-D317-C7A9-4584C910AC95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AFC8CE4-37B8-CC17-3DC6-F6106E6111E0}"/>
                  </a:ext>
                </a:extLst>
              </p:cNvPr>
              <p:cNvSpPr txBox="1"/>
              <p:nvPr/>
            </p:nvSpPr>
            <p:spPr>
              <a:xfrm>
                <a:off x="4745163" y="6449765"/>
                <a:ext cx="2279362" cy="553994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3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LCD</a:t>
                </a:r>
                <a:endParaRPr lang="en" altLang="ko-KR" sz="3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1E8F5F97-78CA-B6BC-4231-B34FBB51345D}"/>
                </a:ext>
              </a:extLst>
            </p:cNvPr>
            <p:cNvSpPr/>
            <p:nvPr/>
          </p:nvSpPr>
          <p:spPr>
            <a:xfrm>
              <a:off x="4862847" y="4298331"/>
              <a:ext cx="7090803" cy="3139424"/>
            </a:xfrm>
            <a:prstGeom prst="rect">
              <a:avLst/>
            </a:prstGeom>
            <a:noFill/>
            <a:ln w="19050" cap="flat">
              <a:solidFill>
                <a:schemeClr val="accent6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DAA7D39-37A6-706E-27F7-BBAD0D6BAEAD}"/>
                </a:ext>
              </a:extLst>
            </p:cNvPr>
            <p:cNvSpPr txBox="1"/>
            <p:nvPr/>
          </p:nvSpPr>
          <p:spPr>
            <a:xfrm>
              <a:off x="4800177" y="3938013"/>
              <a:ext cx="2097207" cy="3385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6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*안정성</a:t>
              </a:r>
              <a:r>
                <a:rPr kumimoji="0" lang="en-US" altLang="ko-KR" sz="16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: Gate</a:t>
              </a:r>
              <a:r>
                <a:rPr kumimoji="0" lang="ko-KR" altLang="en-US" sz="16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 </a:t>
              </a:r>
              <a:r>
                <a:rPr kumimoji="0" lang="en-US" altLang="ko-KR" sz="16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Keeper</a:t>
              </a:r>
              <a:endParaRPr kumimoji="0" lang="ko-KR" altLang="en-US" sz="16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CF214404-AE42-9B47-2E3C-952C3C07FC6C}"/>
              </a:ext>
            </a:extLst>
          </p:cNvPr>
          <p:cNvGrpSpPr/>
          <p:nvPr/>
        </p:nvGrpSpPr>
        <p:grpSpPr>
          <a:xfrm>
            <a:off x="7413876" y="2392350"/>
            <a:ext cx="2541600" cy="2541600"/>
            <a:chOff x="4600947" y="5372642"/>
            <a:chExt cx="3078221" cy="3078221"/>
          </a:xfrm>
        </p:grpSpPr>
        <p:sp>
          <p:nvSpPr>
            <p:cNvPr id="3" name="모서리가 둥근 직사각형 2">
              <a:extLst>
                <a:ext uri="{FF2B5EF4-FFF2-40B4-BE49-F238E27FC236}">
                  <a16:creationId xmlns:a16="http://schemas.microsoft.com/office/drawing/2014/main" id="{07338BCC-AFA0-60EB-9B9D-3AEFC796F4A6}"/>
                </a:ext>
              </a:extLst>
            </p:cNvPr>
            <p:cNvSpPr/>
            <p:nvPr/>
          </p:nvSpPr>
          <p:spPr>
            <a:xfrm>
              <a:off x="4600947" y="5372642"/>
              <a:ext cx="3078221" cy="307822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7A914BB-BBE7-75D5-C52B-0ABBA85C2EE6}"/>
                </a:ext>
              </a:extLst>
            </p:cNvPr>
            <p:cNvSpPr txBox="1"/>
            <p:nvPr/>
          </p:nvSpPr>
          <p:spPr>
            <a:xfrm>
              <a:off x="5008960" y="6313635"/>
              <a:ext cx="2262194" cy="1015659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Task </a:t>
              </a:r>
            </a:p>
            <a:p>
              <a:pPr algn="ctr"/>
              <a:r>
                <a:rPr lang="en-US" altLang="ko-KR" sz="3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Manager</a:t>
              </a:r>
              <a:endParaRPr lang="en" altLang="ko-KR" sz="30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D2F75950-270C-D2ED-DEDC-850BDD72AEDF}"/>
              </a:ext>
            </a:extLst>
          </p:cNvPr>
          <p:cNvCxnSpPr>
            <a:stCxn id="3" idx="1"/>
          </p:cNvCxnSpPr>
          <p:nvPr/>
        </p:nvCxnSpPr>
        <p:spPr>
          <a:xfrm flipH="1" flipV="1">
            <a:off x="722469" y="3657600"/>
            <a:ext cx="6691407" cy="5550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E88D5108-C635-2C60-D894-64C6AFA0871C}"/>
              </a:ext>
            </a:extLst>
          </p:cNvPr>
          <p:cNvCxnSpPr/>
          <p:nvPr/>
        </p:nvCxnSpPr>
        <p:spPr>
          <a:xfrm>
            <a:off x="722469" y="3674371"/>
            <a:ext cx="0" cy="4227683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8D584887-57DE-05E2-76F3-A9232A40144C}"/>
              </a:ext>
            </a:extLst>
          </p:cNvPr>
          <p:cNvCxnSpPr/>
          <p:nvPr/>
        </p:nvCxnSpPr>
        <p:spPr>
          <a:xfrm>
            <a:off x="722469" y="7915701"/>
            <a:ext cx="3126202" cy="0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5B163254-9424-C9E7-A340-4A342C100CDC}"/>
              </a:ext>
            </a:extLst>
          </p:cNvPr>
          <p:cNvCxnSpPr/>
          <p:nvPr/>
        </p:nvCxnSpPr>
        <p:spPr>
          <a:xfrm>
            <a:off x="3862319" y="7902054"/>
            <a:ext cx="0" cy="1062117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직선 연결선[R] 31">
            <a:extLst>
              <a:ext uri="{FF2B5EF4-FFF2-40B4-BE49-F238E27FC236}">
                <a16:creationId xmlns:a16="http://schemas.microsoft.com/office/drawing/2014/main" id="{FACBE719-2DCF-DEC9-8AE6-D933647104B7}"/>
              </a:ext>
            </a:extLst>
          </p:cNvPr>
          <p:cNvCxnSpPr>
            <a:cxnSpLocks/>
          </p:cNvCxnSpPr>
          <p:nvPr/>
        </p:nvCxnSpPr>
        <p:spPr>
          <a:xfrm>
            <a:off x="3848671" y="8964171"/>
            <a:ext cx="9294125" cy="0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30E70296-78F1-81D0-4B07-2C4691A82AA4}"/>
              </a:ext>
            </a:extLst>
          </p:cNvPr>
          <p:cNvCxnSpPr/>
          <p:nvPr/>
        </p:nvCxnSpPr>
        <p:spPr>
          <a:xfrm flipV="1">
            <a:off x="13142796" y="3674371"/>
            <a:ext cx="0" cy="5289800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67A15FEB-82B4-255F-A9F9-83A083652780}"/>
              </a:ext>
            </a:extLst>
          </p:cNvPr>
          <p:cNvCxnSpPr>
            <a:stCxn id="3" idx="3"/>
          </p:cNvCxnSpPr>
          <p:nvPr/>
        </p:nvCxnSpPr>
        <p:spPr>
          <a:xfrm flipV="1">
            <a:off x="9955476" y="3657600"/>
            <a:ext cx="3187320" cy="5550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20646768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FD2BE-176B-DC39-4A40-3D13944ED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610DD4C6-3904-D1FF-D070-1721B418125E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196B8C58-4EB9-FACA-FDE0-0C23A816A7F5}"/>
              </a:ext>
            </a:extLst>
          </p:cNvPr>
          <p:cNvSpPr/>
          <p:nvPr/>
        </p:nvSpPr>
        <p:spPr>
          <a:xfrm>
            <a:off x="599637" y="1459729"/>
            <a:ext cx="5135423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OS Kernel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Components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5ACDE93-F746-7EB8-032C-A8BC75C089F8}"/>
              </a:ext>
            </a:extLst>
          </p:cNvPr>
          <p:cNvGrpSpPr/>
          <p:nvPr/>
        </p:nvGrpSpPr>
        <p:grpSpPr>
          <a:xfrm>
            <a:off x="1152369" y="2917873"/>
            <a:ext cx="1261898" cy="1261898"/>
            <a:chOff x="4600948" y="5372643"/>
            <a:chExt cx="2540001" cy="2540001"/>
          </a:xfrm>
        </p:grpSpPr>
        <p:sp>
          <p:nvSpPr>
            <p:cNvPr id="3" name="모서리가 둥근 직사각형 2">
              <a:extLst>
                <a:ext uri="{FF2B5EF4-FFF2-40B4-BE49-F238E27FC236}">
                  <a16:creationId xmlns:a16="http://schemas.microsoft.com/office/drawing/2014/main" id="{0DEC206C-0A58-4143-6B81-49EAA7930AD9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7E4BF4E-5FB6-A044-CDEE-724994CA374F}"/>
                </a:ext>
              </a:extLst>
            </p:cNvPr>
            <p:cNvSpPr txBox="1"/>
            <p:nvPr/>
          </p:nvSpPr>
          <p:spPr>
            <a:xfrm>
              <a:off x="4734409" y="5849503"/>
              <a:ext cx="2279362" cy="1672657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Signal Task</a:t>
              </a:r>
              <a:endParaRPr lang="en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DACB62B2-3B5C-4D7F-7161-8DA1A1B83A30}"/>
              </a:ext>
            </a:extLst>
          </p:cNvPr>
          <p:cNvGrpSpPr/>
          <p:nvPr/>
        </p:nvGrpSpPr>
        <p:grpSpPr>
          <a:xfrm>
            <a:off x="5375081" y="2909288"/>
            <a:ext cx="1261898" cy="1261898"/>
            <a:chOff x="4600948" y="5372643"/>
            <a:chExt cx="2540001" cy="2540001"/>
          </a:xfrm>
        </p:grpSpPr>
        <p:sp>
          <p:nvSpPr>
            <p:cNvPr id="9" name="모서리가 둥근 직사각형 8">
              <a:extLst>
                <a:ext uri="{FF2B5EF4-FFF2-40B4-BE49-F238E27FC236}">
                  <a16:creationId xmlns:a16="http://schemas.microsoft.com/office/drawing/2014/main" id="{169ED8B7-3827-0555-B38D-4397CFFBE2AE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7F62B5B-C87A-B88B-7865-EF8ADC074AEC}"/>
                </a:ext>
              </a:extLst>
            </p:cNvPr>
            <p:cNvSpPr txBox="1"/>
            <p:nvPr/>
          </p:nvSpPr>
          <p:spPr>
            <a:xfrm>
              <a:off x="4734409" y="5849503"/>
              <a:ext cx="2279362" cy="1672657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400" b="1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Uart</a:t>
              </a:r>
              <a:r>
                <a:rPr lang="en-US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 Task</a:t>
              </a:r>
              <a:endParaRPr lang="en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1D68F5-E03D-E9C5-82EB-F894895D99F3}"/>
              </a:ext>
            </a:extLst>
          </p:cNvPr>
          <p:cNvGrpSpPr/>
          <p:nvPr/>
        </p:nvGrpSpPr>
        <p:grpSpPr>
          <a:xfrm>
            <a:off x="3263725" y="2887832"/>
            <a:ext cx="1261898" cy="1261898"/>
            <a:chOff x="4600948" y="5372643"/>
            <a:chExt cx="2540001" cy="2540001"/>
          </a:xfrm>
        </p:grpSpPr>
        <p:sp>
          <p:nvSpPr>
            <p:cNvPr id="15" name="모서리가 둥근 직사각형 14">
              <a:extLst>
                <a:ext uri="{FF2B5EF4-FFF2-40B4-BE49-F238E27FC236}">
                  <a16:creationId xmlns:a16="http://schemas.microsoft.com/office/drawing/2014/main" id="{E033F3BC-CA50-5743-AD2B-14DE49D6C07D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1BD114D-2D17-DCD9-E706-AC3D424CECA4}"/>
                </a:ext>
              </a:extLst>
            </p:cNvPr>
            <p:cNvSpPr txBox="1"/>
            <p:nvPr/>
          </p:nvSpPr>
          <p:spPr>
            <a:xfrm>
              <a:off x="4734409" y="5849503"/>
              <a:ext cx="2279362" cy="1672657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DSP Task</a:t>
              </a:r>
              <a:endParaRPr lang="en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F97A77FE-2C76-08CA-191F-5B6025A49F35}"/>
              </a:ext>
            </a:extLst>
          </p:cNvPr>
          <p:cNvSpPr/>
          <p:nvPr/>
        </p:nvSpPr>
        <p:spPr>
          <a:xfrm>
            <a:off x="1128162" y="4836716"/>
            <a:ext cx="5508817" cy="510774"/>
          </a:xfrm>
          <a:prstGeom prst="roundRect">
            <a:avLst/>
          </a:prstGeom>
          <a:solidFill>
            <a:srgbClr val="A50034"/>
          </a:solidFill>
          <a:ln w="381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Mutex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CC9BEEC-FCBB-AA96-D849-839347A7EC22}"/>
              </a:ext>
            </a:extLst>
          </p:cNvPr>
          <p:cNvGrpSpPr/>
          <p:nvPr/>
        </p:nvGrpSpPr>
        <p:grpSpPr>
          <a:xfrm>
            <a:off x="1128162" y="6004437"/>
            <a:ext cx="5508817" cy="2403734"/>
            <a:chOff x="4600948" y="5372643"/>
            <a:chExt cx="2540001" cy="2540001"/>
          </a:xfrm>
        </p:grpSpPr>
        <p:sp>
          <p:nvSpPr>
            <p:cNvPr id="22" name="모서리가 둥근 직사각형 21">
              <a:extLst>
                <a:ext uri="{FF2B5EF4-FFF2-40B4-BE49-F238E27FC236}">
                  <a16:creationId xmlns:a16="http://schemas.microsoft.com/office/drawing/2014/main" id="{926D2C97-265D-E481-A86A-2FE37C1BDBEB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593D6AC-8F23-24AB-9EFC-118491E60FA5}"/>
                </a:ext>
              </a:extLst>
            </p:cNvPr>
            <p:cNvSpPr txBox="1"/>
            <p:nvPr/>
          </p:nvSpPr>
          <p:spPr>
            <a:xfrm>
              <a:off x="4731267" y="6398727"/>
              <a:ext cx="2279362" cy="487832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Memory</a:t>
              </a:r>
              <a:endParaRPr lang="en" altLang="ko-KR" sz="24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7DF75F00-F1F6-5FC9-EEE9-8D150F595304}"/>
              </a:ext>
            </a:extLst>
          </p:cNvPr>
          <p:cNvCxnSpPr>
            <a:cxnSpLocks/>
          </p:cNvCxnSpPr>
          <p:nvPr/>
        </p:nvCxnSpPr>
        <p:spPr>
          <a:xfrm>
            <a:off x="3898721" y="4179771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71C7EBF-FC8A-4594-A4F6-76888DDEF1BA}"/>
              </a:ext>
            </a:extLst>
          </p:cNvPr>
          <p:cNvCxnSpPr>
            <a:cxnSpLocks/>
          </p:cNvCxnSpPr>
          <p:nvPr/>
        </p:nvCxnSpPr>
        <p:spPr>
          <a:xfrm>
            <a:off x="1783318" y="4179771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CD797DE6-A5FA-BB2D-2714-04A49CBE493D}"/>
              </a:ext>
            </a:extLst>
          </p:cNvPr>
          <p:cNvCxnSpPr>
            <a:cxnSpLocks/>
          </p:cNvCxnSpPr>
          <p:nvPr/>
        </p:nvCxnSpPr>
        <p:spPr>
          <a:xfrm>
            <a:off x="6014123" y="4179771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556F73CE-32C5-3AA5-E261-A59D176348B5}"/>
              </a:ext>
            </a:extLst>
          </p:cNvPr>
          <p:cNvCxnSpPr>
            <a:cxnSpLocks/>
          </p:cNvCxnSpPr>
          <p:nvPr/>
        </p:nvCxnSpPr>
        <p:spPr>
          <a:xfrm flipV="1">
            <a:off x="4895011" y="5380774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A3D895E-7ED2-2018-9AAB-02FAAD4603D5}"/>
              </a:ext>
            </a:extLst>
          </p:cNvPr>
          <p:cNvCxnSpPr>
            <a:cxnSpLocks/>
          </p:cNvCxnSpPr>
          <p:nvPr/>
        </p:nvCxnSpPr>
        <p:spPr>
          <a:xfrm>
            <a:off x="2697719" y="5380774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05EF0C43-0D3E-7B5B-BB36-7004E6C99E8A}"/>
              </a:ext>
            </a:extLst>
          </p:cNvPr>
          <p:cNvSpPr/>
          <p:nvPr/>
        </p:nvSpPr>
        <p:spPr>
          <a:xfrm>
            <a:off x="7569963" y="3965993"/>
            <a:ext cx="2418770" cy="3467589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Signal</a:t>
            </a:r>
            <a:endParaRPr kumimoji="0" lang="ko-KR" alt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367AF725-2765-5186-B770-14AE45250D56}"/>
              </a:ext>
            </a:extLst>
          </p:cNvPr>
          <p:cNvSpPr/>
          <p:nvPr/>
        </p:nvSpPr>
        <p:spPr>
          <a:xfrm>
            <a:off x="11316885" y="3965993"/>
            <a:ext cx="1965378" cy="974910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UART Task</a:t>
            </a:r>
            <a:endParaRPr kumimoji="0" lang="ko-KR" alt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CECB085-8501-E045-8681-7C6CECEFD340}"/>
              </a:ext>
            </a:extLst>
          </p:cNvPr>
          <p:cNvSpPr txBox="1"/>
          <p:nvPr/>
        </p:nvSpPr>
        <p:spPr>
          <a:xfrm>
            <a:off x="10061623" y="6495239"/>
            <a:ext cx="1182371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DSP Done</a:t>
            </a:r>
            <a:endParaRPr kumimoji="0" lang="ko-KR" altLang="en-US" sz="18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D47D3117-3C38-E4D7-4D28-1867275B9C12}"/>
              </a:ext>
            </a:extLst>
          </p:cNvPr>
          <p:cNvSpPr/>
          <p:nvPr/>
        </p:nvSpPr>
        <p:spPr>
          <a:xfrm>
            <a:off x="14714800" y="3965993"/>
            <a:ext cx="1965378" cy="937315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GUI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7400018-C668-1A57-ED8B-C4AD142FD4B0}"/>
              </a:ext>
            </a:extLst>
          </p:cNvPr>
          <p:cNvSpPr txBox="1"/>
          <p:nvPr/>
        </p:nvSpPr>
        <p:spPr>
          <a:xfrm>
            <a:off x="13355155" y="3330014"/>
            <a:ext cx="1639227" cy="923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UART Send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(Filtered</a:t>
            </a:r>
            <a:r>
              <a:rPr kumimoji="0" lang="en-US" altLang="ko-KR" sz="1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Data, </a:t>
            </a:r>
            <a:br>
              <a:rPr kumimoji="0" lang="en-US" altLang="ko-KR" sz="1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</a:br>
            <a:r>
              <a:rPr kumimoji="0" lang="en-US" altLang="ko-KR" sz="1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Filter Type)</a:t>
            </a: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13C6A10-9D79-5CE0-800F-219E567C85C8}"/>
              </a:ext>
            </a:extLst>
          </p:cNvPr>
          <p:cNvSpPr txBox="1"/>
          <p:nvPr/>
        </p:nvSpPr>
        <p:spPr>
          <a:xfrm>
            <a:off x="11843040" y="3313204"/>
            <a:ext cx="913066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Blocked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DE358955-DA84-CAA2-DC99-581686000303}"/>
              </a:ext>
            </a:extLst>
          </p:cNvPr>
          <p:cNvSpPr/>
          <p:nvPr/>
        </p:nvSpPr>
        <p:spPr>
          <a:xfrm>
            <a:off x="11316885" y="6462224"/>
            <a:ext cx="1965378" cy="974910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DSP Task</a:t>
            </a:r>
            <a:endParaRPr kumimoji="0" lang="ko-KR" alt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7BC7180-01CA-F72D-531D-72B81E371725}"/>
              </a:ext>
            </a:extLst>
          </p:cNvPr>
          <p:cNvCxnSpPr>
            <a:cxnSpLocks/>
            <a:stCxn id="45" idx="1"/>
          </p:cNvCxnSpPr>
          <p:nvPr/>
        </p:nvCxnSpPr>
        <p:spPr>
          <a:xfrm flipH="1">
            <a:off x="9988733" y="6949679"/>
            <a:ext cx="13281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92B8DF24-FF80-71D4-96BB-F76BE80E7CEE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9988733" y="4453448"/>
            <a:ext cx="1328152" cy="133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AF54EFA-B32C-86CB-79FF-4C0C80E151EE}"/>
              </a:ext>
            </a:extLst>
          </p:cNvPr>
          <p:cNvSpPr txBox="1"/>
          <p:nvPr/>
        </p:nvSpPr>
        <p:spPr>
          <a:xfrm>
            <a:off x="10061622" y="4025057"/>
            <a:ext cx="1182371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DSP Done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2F9E7D60-1689-3CA3-8F9B-E2F8D889FF38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13282263" y="4453448"/>
            <a:ext cx="143253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꺾인 연결선 68">
            <a:extLst>
              <a:ext uri="{FF2B5EF4-FFF2-40B4-BE49-F238E27FC236}">
                <a16:creationId xmlns:a16="http://schemas.microsoft.com/office/drawing/2014/main" id="{61C2F682-34F2-C662-C3C7-961699F51C01}"/>
              </a:ext>
            </a:extLst>
          </p:cNvPr>
          <p:cNvCxnSpPr/>
          <p:nvPr/>
        </p:nvCxnSpPr>
        <p:spPr>
          <a:xfrm flipV="1">
            <a:off x="11503442" y="3964516"/>
            <a:ext cx="1592263" cy="22963"/>
          </a:xfrm>
          <a:prstGeom prst="bentConnector4">
            <a:avLst>
              <a:gd name="adj1" fmla="val -525"/>
              <a:gd name="adj2" fmla="val 1095515"/>
            </a:avLst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10189487-478F-0A20-8445-BEDD1E08389F}"/>
              </a:ext>
            </a:extLst>
          </p:cNvPr>
          <p:cNvSpPr txBox="1"/>
          <p:nvPr/>
        </p:nvSpPr>
        <p:spPr>
          <a:xfrm>
            <a:off x="13541998" y="4516811"/>
            <a:ext cx="961157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Running</a:t>
            </a: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5416633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20850-E143-B196-E29A-EA7641BED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74F26669-1FCE-A173-48AF-1A51B96EED7C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051ACDE9-BF73-5AFB-FED3-AFA0058EDA21}"/>
              </a:ext>
            </a:extLst>
          </p:cNvPr>
          <p:cNvSpPr/>
          <p:nvPr/>
        </p:nvSpPr>
        <p:spPr>
          <a:xfrm>
            <a:off x="599637" y="1459729"/>
            <a:ext cx="8653545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DSP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3184C2C2-2CD0-6C41-DF53-F963EC65256A}"/>
              </a:ext>
            </a:extLst>
          </p:cNvPr>
          <p:cNvSpPr/>
          <p:nvPr/>
        </p:nvSpPr>
        <p:spPr>
          <a:xfrm>
            <a:off x="3823133" y="2624362"/>
            <a:ext cx="9905133" cy="4103984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257D34-2C46-3C4C-6001-3080DF19871E}"/>
              </a:ext>
            </a:extLst>
          </p:cNvPr>
          <p:cNvSpPr txBox="1"/>
          <p:nvPr/>
        </p:nvSpPr>
        <p:spPr>
          <a:xfrm>
            <a:off x="5136042" y="2797106"/>
            <a:ext cx="7279312" cy="830993"/>
          </a:xfrm>
          <a:prstGeom prst="rect">
            <a:avLst/>
          </a:prstGeom>
          <a:solidFill>
            <a:srgbClr val="EFEFEF"/>
          </a:solidFill>
          <a:ln w="381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" altLang="ko-KR" sz="48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DSP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EFC73D1-ED87-74E2-A6F1-DD59E3C74222}"/>
              </a:ext>
            </a:extLst>
          </p:cNvPr>
          <p:cNvGrpSpPr/>
          <p:nvPr/>
        </p:nvGrpSpPr>
        <p:grpSpPr>
          <a:xfrm>
            <a:off x="4857634" y="3800843"/>
            <a:ext cx="2116791" cy="2116791"/>
            <a:chOff x="4600948" y="5372643"/>
            <a:chExt cx="2540001" cy="2540001"/>
          </a:xfrm>
        </p:grpSpPr>
        <p:sp>
          <p:nvSpPr>
            <p:cNvPr id="15" name="모서리가 둥근 직사각형 14">
              <a:extLst>
                <a:ext uri="{FF2B5EF4-FFF2-40B4-BE49-F238E27FC236}">
                  <a16:creationId xmlns:a16="http://schemas.microsoft.com/office/drawing/2014/main" id="{646B1057-9D16-6D10-16B1-C6CA0F151A13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22E5159-73F4-24D2-F8E3-B773795E4913}"/>
                </a:ext>
              </a:extLst>
            </p:cNvPr>
            <p:cNvSpPr txBox="1"/>
            <p:nvPr/>
          </p:nvSpPr>
          <p:spPr>
            <a:xfrm>
              <a:off x="4731266" y="6226214"/>
              <a:ext cx="2279362" cy="701684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FFT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23B0DE9-CED7-5BBE-0311-33A5C6BDEE3F}"/>
              </a:ext>
            </a:extLst>
          </p:cNvPr>
          <p:cNvGrpSpPr/>
          <p:nvPr/>
        </p:nvGrpSpPr>
        <p:grpSpPr>
          <a:xfrm>
            <a:off x="10298563" y="3746183"/>
            <a:ext cx="2116791" cy="2116791"/>
            <a:chOff x="4600948" y="5372643"/>
            <a:chExt cx="2540001" cy="2540001"/>
          </a:xfrm>
        </p:grpSpPr>
        <p:sp>
          <p:nvSpPr>
            <p:cNvPr id="20" name="모서리가 둥근 직사각형 19">
              <a:extLst>
                <a:ext uri="{FF2B5EF4-FFF2-40B4-BE49-F238E27FC236}">
                  <a16:creationId xmlns:a16="http://schemas.microsoft.com/office/drawing/2014/main" id="{B50DD525-5B4C-E3A8-7854-230ADEF5FE73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0797FB6-705B-F64E-EE53-FA278EA3EE5F}"/>
                </a:ext>
              </a:extLst>
            </p:cNvPr>
            <p:cNvSpPr txBox="1"/>
            <p:nvPr/>
          </p:nvSpPr>
          <p:spPr>
            <a:xfrm>
              <a:off x="4731266" y="6226214"/>
              <a:ext cx="2279362" cy="701684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Filtering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BE448354-3344-0931-936F-64DDD2D5A8C7}"/>
              </a:ext>
            </a:extLst>
          </p:cNvPr>
          <p:cNvCxnSpPr>
            <a:cxnSpLocks/>
          </p:cNvCxnSpPr>
          <p:nvPr/>
        </p:nvCxnSpPr>
        <p:spPr>
          <a:xfrm>
            <a:off x="3985146" y="7178722"/>
            <a:ext cx="0" cy="1938988"/>
          </a:xfrm>
          <a:prstGeom prst="line">
            <a:avLst/>
          </a:prstGeom>
          <a:noFill/>
          <a:ln w="38100" cap="flat">
            <a:solidFill>
              <a:srgbClr val="A50034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898DFD9-43D0-CA65-CFBF-0E718B98E29F}"/>
              </a:ext>
            </a:extLst>
          </p:cNvPr>
          <p:cNvSpPr txBox="1"/>
          <p:nvPr/>
        </p:nvSpPr>
        <p:spPr>
          <a:xfrm>
            <a:off x="4203508" y="7178722"/>
            <a:ext cx="9292744" cy="1938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Twiddle Factor </a:t>
            </a:r>
            <a:r>
              <a:rPr kumimoji="0" lang="en-US" altLang="ko-KR" sz="2400" b="1" i="0" u="none" strike="noStrike" cap="none" spc="0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LookUp</a:t>
            </a: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Table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CMSIS-DSP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모방</a:t>
            </a: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Loop </a:t>
            </a:r>
            <a:r>
              <a:rPr lang="ko-KR" altLang="en-US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최적화 </a:t>
            </a:r>
            <a:r>
              <a:rPr lang="en-US" altLang="ko-KR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(Unrolling)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786087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1174</TotalTime>
  <Words>501</Words>
  <Application>Microsoft Macintosh PowerPoint</Application>
  <PresentationFormat>사용자 지정</PresentationFormat>
  <Paragraphs>144</Paragraphs>
  <Slides>16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맑은 고딕</vt:lpstr>
      <vt:lpstr>Calibri Light</vt:lpstr>
      <vt:lpstr>Arial</vt:lpstr>
      <vt:lpstr>NanumGothic</vt:lpstr>
      <vt:lpstr>맑은 고딕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이승종/임베디드시스템공학과</cp:lastModifiedBy>
  <cp:revision>117</cp:revision>
  <dcterms:modified xsi:type="dcterms:W3CDTF">2025-03-20T00:24:27Z</dcterms:modified>
</cp:coreProperties>
</file>